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 id="274" r:id="rId61"/>
    <p:sldId id="275" r:id="rId62"/>
    <p:sldId id="276" r:id="rId63"/>
    <p:sldId id="277" r:id="rId64"/>
    <p:sldId id="278" r:id="rId65"/>
    <p:sldId id="279" r:id="rId66"/>
    <p:sldId id="280" r:id="rId67"/>
    <p:sldId id="281" r:id="rId6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Bebas Neue Cyrillic" charset="1" panose="02000506000000020004"/>
      <p:regular r:id="rId12"/>
    </p:embeddedFont>
    <p:embeddedFont>
      <p:font typeface="Agrandir Wide" charset="1" panose="00000505000000000000"/>
      <p:regular r:id="rId13"/>
    </p:embeddedFont>
    <p:embeddedFont>
      <p:font typeface="Agrandir Wide Bold" charset="1" panose="00000805000000000000"/>
      <p:regular r:id="rId14"/>
    </p:embeddedFont>
    <p:embeddedFont>
      <p:font typeface="Agrandir Wide Italics" charset="1" panose="00000505000000000000"/>
      <p:regular r:id="rId15"/>
    </p:embeddedFont>
    <p:embeddedFont>
      <p:font typeface="Agrandir Wide Bold Italics" charset="1" panose="00000805000000000000"/>
      <p:regular r:id="rId16"/>
    </p:embeddedFont>
    <p:embeddedFont>
      <p:font typeface="Agrandir Wide Thin" charset="1" panose="00000205000000000000"/>
      <p:regular r:id="rId17"/>
    </p:embeddedFont>
    <p:embeddedFont>
      <p:font typeface="Agrandir Wide Thin Italics" charset="1" panose="00000205000000000000"/>
      <p:regular r:id="rId18"/>
    </p:embeddedFont>
    <p:embeddedFont>
      <p:font typeface="Agrandir Wide Medium" charset="1" panose="00000605000000000000"/>
      <p:regular r:id="rId19"/>
    </p:embeddedFont>
    <p:embeddedFont>
      <p:font typeface="Agrandir Wide Medium Italics" charset="1" panose="00000605000000000000"/>
      <p:regular r:id="rId20"/>
    </p:embeddedFont>
    <p:embeddedFont>
      <p:font typeface="Agrandir Wide Ultra-Bold" charset="1" panose="00000905000000000000"/>
      <p:regular r:id="rId21"/>
    </p:embeddedFont>
    <p:embeddedFont>
      <p:font typeface="Agrandir Wide Ultra-Bold Italics" charset="1" panose="00000905000000000000"/>
      <p:regular r:id="rId22"/>
    </p:embeddedFont>
    <p:embeddedFont>
      <p:font typeface="Agrandir Wide Heavy" charset="1" panose="00000A05000000000000"/>
      <p:regular r:id="rId23"/>
    </p:embeddedFont>
    <p:embeddedFont>
      <p:font typeface="Agrandir Wide Heavy Italics" charset="1" panose="00000A05000000000000"/>
      <p:regular r:id="rId24"/>
    </p:embeddedFont>
    <p:embeddedFont>
      <p:font typeface="Montserrat" charset="1" panose="00000500000000000000"/>
      <p:regular r:id="rId25"/>
    </p:embeddedFont>
    <p:embeddedFont>
      <p:font typeface="Montserrat Bold" charset="1" panose="00000800000000000000"/>
      <p:regular r:id="rId26"/>
    </p:embeddedFont>
    <p:embeddedFont>
      <p:font typeface="Montserrat Italics" charset="1" panose="00000500000000000000"/>
      <p:regular r:id="rId27"/>
    </p:embeddedFont>
    <p:embeddedFont>
      <p:font typeface="Montserrat Bold Italics" charset="1" panose="00000800000000000000"/>
      <p:regular r:id="rId28"/>
    </p:embeddedFont>
    <p:embeddedFont>
      <p:font typeface="Montserrat Thin" charset="1" panose="00000300000000000000"/>
      <p:regular r:id="rId29"/>
    </p:embeddedFont>
    <p:embeddedFont>
      <p:font typeface="Montserrat Thin Italics" charset="1" panose="00000300000000000000"/>
      <p:regular r:id="rId30"/>
    </p:embeddedFont>
    <p:embeddedFont>
      <p:font typeface="Montserrat Extra-Light" charset="1" panose="00000300000000000000"/>
      <p:regular r:id="rId31"/>
    </p:embeddedFont>
    <p:embeddedFont>
      <p:font typeface="Montserrat Extra-Light Italics" charset="1" panose="00000300000000000000"/>
      <p:regular r:id="rId32"/>
    </p:embeddedFont>
    <p:embeddedFont>
      <p:font typeface="Montserrat Light" charset="1" panose="00000400000000000000"/>
      <p:regular r:id="rId33"/>
    </p:embeddedFont>
    <p:embeddedFont>
      <p:font typeface="Montserrat Light Italics" charset="1" panose="00000400000000000000"/>
      <p:regular r:id="rId34"/>
    </p:embeddedFont>
    <p:embeddedFont>
      <p:font typeface="Montserrat Medium" charset="1" panose="00000600000000000000"/>
      <p:regular r:id="rId35"/>
    </p:embeddedFont>
    <p:embeddedFont>
      <p:font typeface="Montserrat Medium Italics" charset="1" panose="00000600000000000000"/>
      <p:regular r:id="rId36"/>
    </p:embeddedFont>
    <p:embeddedFont>
      <p:font typeface="Montserrat Semi-Bold" charset="1" panose="00000700000000000000"/>
      <p:regular r:id="rId37"/>
    </p:embeddedFont>
    <p:embeddedFont>
      <p:font typeface="Montserrat Semi-Bold Italics" charset="1" panose="00000700000000000000"/>
      <p:regular r:id="rId38"/>
    </p:embeddedFont>
    <p:embeddedFont>
      <p:font typeface="Montserrat Ultra-Bold" charset="1" panose="00000900000000000000"/>
      <p:regular r:id="rId39"/>
    </p:embeddedFont>
    <p:embeddedFont>
      <p:font typeface="Montserrat Ultra-Bold Italics" charset="1" panose="00000900000000000000"/>
      <p:regular r:id="rId40"/>
    </p:embeddedFont>
    <p:embeddedFont>
      <p:font typeface="Montserrat Heavy" charset="1" panose="00000A00000000000000"/>
      <p:regular r:id="rId41"/>
    </p:embeddedFont>
    <p:embeddedFont>
      <p:font typeface="Montserrat Heavy Italics" charset="1" panose="00000A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58" Target="slides/slide16.xml" Type="http://schemas.openxmlformats.org/officeDocument/2006/relationships/slide"/><Relationship Id="rId59" Target="slides/slide17.xml" Type="http://schemas.openxmlformats.org/officeDocument/2006/relationships/slide"/><Relationship Id="rId6" Target="fonts/font6.fntdata" Type="http://schemas.openxmlformats.org/officeDocument/2006/relationships/font"/><Relationship Id="rId60" Target="slides/slide18.xml" Type="http://schemas.openxmlformats.org/officeDocument/2006/relationships/slide"/><Relationship Id="rId61" Target="slides/slide19.xml" Type="http://schemas.openxmlformats.org/officeDocument/2006/relationships/slide"/><Relationship Id="rId62" Target="slides/slide20.xml" Type="http://schemas.openxmlformats.org/officeDocument/2006/relationships/slide"/><Relationship Id="rId63" Target="slides/slide21.xml" Type="http://schemas.openxmlformats.org/officeDocument/2006/relationships/slide"/><Relationship Id="rId64" Target="slides/slide22.xml" Type="http://schemas.openxmlformats.org/officeDocument/2006/relationships/slide"/><Relationship Id="rId65" Target="slides/slide23.xml" Type="http://schemas.openxmlformats.org/officeDocument/2006/relationships/slide"/><Relationship Id="rId66" Target="slides/slide24.xml" Type="http://schemas.openxmlformats.org/officeDocument/2006/relationships/slide"/><Relationship Id="rId67" Target="slides/slide25.xml" Type="http://schemas.openxmlformats.org/officeDocument/2006/relationships/slide"/><Relationship Id="rId68" Target="slides/slide2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numberone-nmpesqb3ms4dx6se3ezuvw.streamlit.app" TargetMode="External" Type="http://schemas.openxmlformats.org/officeDocument/2006/relationships/hyperlink"/><Relationship Id="rId4"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2.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8.png" Type="http://schemas.openxmlformats.org/officeDocument/2006/relationships/image"/><Relationship Id="rId5" Target="../media/image43.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2.jpeg" Type="http://schemas.openxmlformats.org/officeDocument/2006/relationships/image"/><Relationship Id="rId5" Target="../media/image4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1.png" Type="http://schemas.openxmlformats.org/officeDocument/2006/relationships/image"/><Relationship Id="rId4" Target="../media/image52.jpeg" Type="http://schemas.openxmlformats.org/officeDocument/2006/relationships/image"/><Relationship Id="rId5" Target="../media/image5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github.com/CahyoPrk/NumberOne" TargetMode="External" Type="http://schemas.openxmlformats.org/officeDocument/2006/relationships/hyperlink"/><Relationship Id="rId4"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jpeg" Type="http://schemas.openxmlformats.org/officeDocument/2006/relationships/image"/><Relationship Id="rId4"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36502" y="0"/>
            <a:ext cx="7251498" cy="10287000"/>
            <a:chOff x="0" y="0"/>
            <a:chExt cx="1909859" cy="2709333"/>
          </a:xfrm>
        </p:grpSpPr>
        <p:sp>
          <p:nvSpPr>
            <p:cNvPr name="Freeform 3" id="3"/>
            <p:cNvSpPr/>
            <p:nvPr/>
          </p:nvSpPr>
          <p:spPr>
            <a:xfrm flipH="false" flipV="false" rot="0">
              <a:off x="0" y="0"/>
              <a:ext cx="1909859" cy="2709333"/>
            </a:xfrm>
            <a:custGeom>
              <a:avLst/>
              <a:gdLst/>
              <a:ahLst/>
              <a:cxnLst/>
              <a:rect r="r" b="b" t="t" l="l"/>
              <a:pathLst>
                <a:path h="2709333" w="1909859">
                  <a:moveTo>
                    <a:pt x="0" y="0"/>
                  </a:moveTo>
                  <a:lnTo>
                    <a:pt x="1909859" y="0"/>
                  </a:lnTo>
                  <a:lnTo>
                    <a:pt x="1909859" y="2709333"/>
                  </a:lnTo>
                  <a:lnTo>
                    <a:pt x="0" y="2709333"/>
                  </a:lnTo>
                  <a:close/>
                </a:path>
              </a:pathLst>
            </a:custGeom>
            <a:solidFill>
              <a:srgbClr val="0A396D"/>
            </a:solidFill>
          </p:spPr>
        </p:sp>
        <p:sp>
          <p:nvSpPr>
            <p:cNvPr name="TextBox 4" id="4"/>
            <p:cNvSpPr txBox="true"/>
            <p:nvPr/>
          </p:nvSpPr>
          <p:spPr>
            <a:xfrm>
              <a:off x="0" y="0"/>
              <a:ext cx="1909859" cy="2709333"/>
            </a:xfrm>
            <a:prstGeom prst="rect">
              <a:avLst/>
            </a:prstGeom>
          </p:spPr>
          <p:txBody>
            <a:bodyPr anchor="ctr" rtlCol="false" tIns="50800" lIns="50800" bIns="50800" rIns="50800"/>
            <a:lstStyle/>
            <a:p>
              <a:pPr algn="ctr">
                <a:lnSpc>
                  <a:spcPts val="2160"/>
                </a:lnSpc>
              </a:pPr>
            </a:p>
          </p:txBody>
        </p:sp>
      </p:grpSp>
      <p:grpSp>
        <p:nvGrpSpPr>
          <p:cNvPr name="Group 5" id="5"/>
          <p:cNvGrpSpPr/>
          <p:nvPr/>
        </p:nvGrpSpPr>
        <p:grpSpPr>
          <a:xfrm rot="0">
            <a:off x="11684346" y="0"/>
            <a:ext cx="6603654" cy="10287000"/>
            <a:chOff x="0" y="0"/>
            <a:chExt cx="8804871" cy="13716000"/>
          </a:xfrm>
        </p:grpSpPr>
        <p:pic>
          <p:nvPicPr>
            <p:cNvPr name="Picture 6" id="6"/>
            <p:cNvPicPr>
              <a:picLocks noChangeAspect="true"/>
            </p:cNvPicPr>
            <p:nvPr/>
          </p:nvPicPr>
          <p:blipFill>
            <a:blip r:embed="rId2"/>
            <a:srcRect l="34598" t="0" r="22605" b="0"/>
            <a:stretch>
              <a:fillRect/>
            </a:stretch>
          </p:blipFill>
          <p:spPr>
            <a:xfrm flipH="false" flipV="false">
              <a:off x="0" y="0"/>
              <a:ext cx="8804871" cy="13716000"/>
            </a:xfrm>
            <a:prstGeom prst="rect">
              <a:avLst/>
            </a:prstGeom>
          </p:spPr>
        </p:pic>
      </p:grpSp>
      <p:grpSp>
        <p:nvGrpSpPr>
          <p:cNvPr name="Group 7" id="7"/>
          <p:cNvGrpSpPr/>
          <p:nvPr/>
        </p:nvGrpSpPr>
        <p:grpSpPr>
          <a:xfrm rot="0">
            <a:off x="9577045" y="3459597"/>
            <a:ext cx="4831370" cy="2739497"/>
            <a:chOff x="0" y="0"/>
            <a:chExt cx="1272460" cy="721514"/>
          </a:xfrm>
        </p:grpSpPr>
        <p:sp>
          <p:nvSpPr>
            <p:cNvPr name="Freeform 8" id="8"/>
            <p:cNvSpPr/>
            <p:nvPr/>
          </p:nvSpPr>
          <p:spPr>
            <a:xfrm flipH="false" flipV="false" rot="0">
              <a:off x="0" y="0"/>
              <a:ext cx="1272460" cy="721514"/>
            </a:xfrm>
            <a:custGeom>
              <a:avLst/>
              <a:gdLst/>
              <a:ahLst/>
              <a:cxnLst/>
              <a:rect r="r" b="b" t="t" l="l"/>
              <a:pathLst>
                <a:path h="721514" w="1272460">
                  <a:moveTo>
                    <a:pt x="0" y="0"/>
                  </a:moveTo>
                  <a:lnTo>
                    <a:pt x="1272460" y="0"/>
                  </a:lnTo>
                  <a:lnTo>
                    <a:pt x="1272460" y="721514"/>
                  </a:lnTo>
                  <a:lnTo>
                    <a:pt x="0" y="721514"/>
                  </a:lnTo>
                  <a:close/>
                </a:path>
              </a:pathLst>
            </a:custGeom>
            <a:solidFill>
              <a:srgbClr val="FFFFFF"/>
            </a:solidFill>
          </p:spPr>
        </p:sp>
        <p:sp>
          <p:nvSpPr>
            <p:cNvPr name="TextBox 9" id="9"/>
            <p:cNvSpPr txBox="true"/>
            <p:nvPr/>
          </p:nvSpPr>
          <p:spPr>
            <a:xfrm>
              <a:off x="0" y="0"/>
              <a:ext cx="1272460" cy="721514"/>
            </a:xfrm>
            <a:prstGeom prst="rect">
              <a:avLst/>
            </a:prstGeom>
          </p:spPr>
          <p:txBody>
            <a:bodyPr anchor="ctr" rtlCol="false" tIns="50800" lIns="50800" bIns="50800" rIns="50800"/>
            <a:lstStyle/>
            <a:p>
              <a:pPr algn="ctr">
                <a:lnSpc>
                  <a:spcPts val="2160"/>
                </a:lnSpc>
              </a:pPr>
            </a:p>
          </p:txBody>
        </p:sp>
      </p:grpSp>
      <p:sp>
        <p:nvSpPr>
          <p:cNvPr name="TextBox 10" id="10"/>
          <p:cNvSpPr txBox="true"/>
          <p:nvPr/>
        </p:nvSpPr>
        <p:spPr>
          <a:xfrm rot="0">
            <a:off x="2277106" y="4470774"/>
            <a:ext cx="12667263" cy="1475005"/>
          </a:xfrm>
          <a:prstGeom prst="rect">
            <a:avLst/>
          </a:prstGeom>
        </p:spPr>
        <p:txBody>
          <a:bodyPr anchor="t" rtlCol="false" tIns="0" lIns="0" bIns="0" rIns="0">
            <a:spAutoFit/>
          </a:bodyPr>
          <a:lstStyle/>
          <a:p>
            <a:pPr>
              <a:lnSpc>
                <a:spcPts val="10496"/>
              </a:lnSpc>
            </a:pPr>
            <a:r>
              <a:rPr lang="en-US" sz="12800">
                <a:solidFill>
                  <a:srgbClr val="FF5757"/>
                </a:solidFill>
                <a:latin typeface="Bebas Neue Cyrillic"/>
              </a:rPr>
              <a:t>Data Science Weekend</a:t>
            </a:r>
          </a:p>
        </p:txBody>
      </p:sp>
      <p:sp>
        <p:nvSpPr>
          <p:cNvPr name="TextBox 11" id="11"/>
          <p:cNvSpPr txBox="true"/>
          <p:nvPr/>
        </p:nvSpPr>
        <p:spPr>
          <a:xfrm rot="0">
            <a:off x="2277106" y="3035012"/>
            <a:ext cx="7299939" cy="742315"/>
          </a:xfrm>
          <a:prstGeom prst="rect">
            <a:avLst/>
          </a:prstGeom>
        </p:spPr>
        <p:txBody>
          <a:bodyPr anchor="t" rtlCol="false" tIns="0" lIns="0" bIns="0" rIns="0">
            <a:spAutoFit/>
          </a:bodyPr>
          <a:lstStyle/>
          <a:p>
            <a:pPr>
              <a:lnSpc>
                <a:spcPts val="5554"/>
              </a:lnSpc>
            </a:pPr>
            <a:r>
              <a:rPr lang="en-US" sz="5499">
                <a:solidFill>
                  <a:srgbClr val="0A396D"/>
                </a:solidFill>
                <a:latin typeface="Montserrat Classic Bold"/>
              </a:rPr>
              <a:t>NumberOne Team</a:t>
            </a:r>
          </a:p>
        </p:txBody>
      </p:sp>
      <p:sp>
        <p:nvSpPr>
          <p:cNvPr name="TextBox 12" id="12"/>
          <p:cNvSpPr txBox="true"/>
          <p:nvPr/>
        </p:nvSpPr>
        <p:spPr>
          <a:xfrm rot="0">
            <a:off x="2277106" y="6039150"/>
            <a:ext cx="6476613" cy="1308087"/>
          </a:xfrm>
          <a:prstGeom prst="rect">
            <a:avLst/>
          </a:prstGeom>
        </p:spPr>
        <p:txBody>
          <a:bodyPr anchor="t" rtlCol="false" tIns="0" lIns="0" bIns="0" rIns="0">
            <a:spAutoFit/>
          </a:bodyPr>
          <a:lstStyle/>
          <a:p>
            <a:pPr>
              <a:lnSpc>
                <a:spcPts val="3500"/>
              </a:lnSpc>
            </a:pPr>
            <a:r>
              <a:rPr lang="en-US" sz="2500">
                <a:solidFill>
                  <a:srgbClr val="0A396D"/>
                </a:solidFill>
                <a:latin typeface="Montserrat Classic"/>
              </a:rPr>
              <a:t>Analisis Mendalam Churn: Membongkar Pola, Menilai Dampak, dan Mengidentifikasi Strategi Retensi</a:t>
            </a:r>
          </a:p>
        </p:txBody>
      </p:sp>
      <p:sp>
        <p:nvSpPr>
          <p:cNvPr name="TextBox 13" id="13"/>
          <p:cNvSpPr txBox="true"/>
          <p:nvPr/>
        </p:nvSpPr>
        <p:spPr>
          <a:xfrm rot="0">
            <a:off x="11209715" y="10022840"/>
            <a:ext cx="2534961" cy="264160"/>
          </a:xfrm>
          <a:prstGeom prst="rect">
            <a:avLst/>
          </a:prstGeom>
        </p:spPr>
        <p:txBody>
          <a:bodyPr anchor="t" rtlCol="false" tIns="0" lIns="0" bIns="0" rIns="0">
            <a:spAutoFit/>
          </a:bodyPr>
          <a:lstStyle/>
          <a:p>
            <a:pPr algn="ctr">
              <a:lnSpc>
                <a:spcPts val="2239"/>
              </a:lnSpc>
            </a:pPr>
            <a:r>
              <a:rPr lang="en-US" sz="1599">
                <a:solidFill>
                  <a:srgbClr val="FFFFFF"/>
                </a:solidFill>
                <a:latin typeface="Montserrat Classic Bold"/>
              </a:rPr>
              <a:t>NumberOne</a:t>
            </a:r>
          </a:p>
        </p:txBody>
      </p:sp>
      <p:sp>
        <p:nvSpPr>
          <p:cNvPr name="TextBox 14" id="14"/>
          <p:cNvSpPr txBox="true"/>
          <p:nvPr/>
        </p:nvSpPr>
        <p:spPr>
          <a:xfrm rot="0">
            <a:off x="1028700" y="8822404"/>
            <a:ext cx="8548345" cy="349250"/>
          </a:xfrm>
          <a:prstGeom prst="rect">
            <a:avLst/>
          </a:prstGeom>
        </p:spPr>
        <p:txBody>
          <a:bodyPr anchor="t" rtlCol="false" tIns="0" lIns="0" bIns="0" rIns="0">
            <a:spAutoFit/>
          </a:bodyPr>
          <a:lstStyle/>
          <a:p>
            <a:pPr>
              <a:lnSpc>
                <a:spcPts val="2800"/>
              </a:lnSpc>
            </a:pPr>
            <a:r>
              <a:rPr lang="en-US" sz="2000" u="sng">
                <a:solidFill>
                  <a:srgbClr val="0A396D"/>
                </a:solidFill>
                <a:latin typeface="Montserrat Classic Bold"/>
                <a:hlinkClick r:id="rId3" tooltip="https://numberone-nmpesqb3ms4dx6se3ezuvw.streamlit.app"/>
              </a:rPr>
              <a:t>https://numberone-nmpesqb3ms4dx6se3ezuvw.streamlit.app/</a:t>
            </a:r>
          </a:p>
        </p:txBody>
      </p:sp>
      <p:sp>
        <p:nvSpPr>
          <p:cNvPr name="Freeform 15" id="15"/>
          <p:cNvSpPr/>
          <p:nvPr/>
        </p:nvSpPr>
        <p:spPr>
          <a:xfrm flipH="false" flipV="false" rot="0">
            <a:off x="371913" y="502647"/>
            <a:ext cx="3394436" cy="1052106"/>
          </a:xfrm>
          <a:custGeom>
            <a:avLst/>
            <a:gdLst/>
            <a:ahLst/>
            <a:cxnLst/>
            <a:rect r="r" b="b" t="t" l="l"/>
            <a:pathLst>
              <a:path h="1052106" w="3394436">
                <a:moveTo>
                  <a:pt x="0" y="0"/>
                </a:moveTo>
                <a:lnTo>
                  <a:pt x="3394435" y="0"/>
                </a:lnTo>
                <a:lnTo>
                  <a:pt x="3394435" y="1052106"/>
                </a:lnTo>
                <a:lnTo>
                  <a:pt x="0" y="1052106"/>
                </a:lnTo>
                <a:lnTo>
                  <a:pt x="0" y="0"/>
                </a:lnTo>
                <a:close/>
              </a:path>
            </a:pathLst>
          </a:custGeom>
          <a:blipFill>
            <a:blip r:embed="rId4"/>
            <a:stretch>
              <a:fillRect l="0" t="0" r="0" b="-9207"/>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3288941"/>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33841" y="3713433"/>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818258" y="0"/>
            <a:ext cx="5469742" cy="10287000"/>
            <a:chOff x="0" y="0"/>
            <a:chExt cx="1796321" cy="3378358"/>
          </a:xfrm>
        </p:grpSpPr>
        <p:sp>
          <p:nvSpPr>
            <p:cNvPr name="Freeform 5" id="5"/>
            <p:cNvSpPr/>
            <p:nvPr/>
          </p:nvSpPr>
          <p:spPr>
            <a:xfrm flipH="false" flipV="false" rot="0">
              <a:off x="0" y="0"/>
              <a:ext cx="1796321" cy="3378359"/>
            </a:xfrm>
            <a:custGeom>
              <a:avLst/>
              <a:gdLst/>
              <a:ahLst/>
              <a:cxnLst/>
              <a:rect r="r" b="b" t="t" l="l"/>
              <a:pathLst>
                <a:path h="3378359" w="1796321">
                  <a:moveTo>
                    <a:pt x="0" y="0"/>
                  </a:moveTo>
                  <a:lnTo>
                    <a:pt x="1796321" y="0"/>
                  </a:lnTo>
                  <a:lnTo>
                    <a:pt x="1796321" y="3378359"/>
                  </a:lnTo>
                  <a:lnTo>
                    <a:pt x="0" y="3378359"/>
                  </a:lnTo>
                  <a:close/>
                </a:path>
              </a:pathLst>
            </a:custGeom>
            <a:solidFill>
              <a:srgbClr val="0A396D"/>
            </a:solidFill>
          </p:spPr>
        </p:sp>
        <p:sp>
          <p:nvSpPr>
            <p:cNvPr name="TextBox 6" id="6"/>
            <p:cNvSpPr txBox="true"/>
            <p:nvPr/>
          </p:nvSpPr>
          <p:spPr>
            <a:xfrm>
              <a:off x="0" y="0"/>
              <a:ext cx="1796321" cy="3378358"/>
            </a:xfrm>
            <a:prstGeom prst="rect">
              <a:avLst/>
            </a:prstGeom>
          </p:spPr>
          <p:txBody>
            <a:bodyPr anchor="ctr" rtlCol="false" tIns="50800" lIns="50800" bIns="50800" rIns="50800"/>
            <a:lstStyle/>
            <a:p>
              <a:pPr algn="ctr">
                <a:lnSpc>
                  <a:spcPts val="2160"/>
                </a:lnSpc>
              </a:pPr>
            </a:p>
          </p:txBody>
        </p:sp>
      </p:grpSp>
      <p:sp>
        <p:nvSpPr>
          <p:cNvPr name="TextBox 7" id="7"/>
          <p:cNvSpPr txBox="true"/>
          <p:nvPr/>
        </p:nvSpPr>
        <p:spPr>
          <a:xfrm rot="0">
            <a:off x="1566697" y="3627031"/>
            <a:ext cx="7282444" cy="6305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Layanan Games Product kurang diminati oleh pelanggan kelas perangkat High End.</a:t>
            </a:r>
          </a:p>
        </p:txBody>
      </p:sp>
      <p:sp>
        <p:nvSpPr>
          <p:cNvPr name="TextBox 8" id="8"/>
          <p:cNvSpPr txBox="true"/>
          <p:nvPr/>
        </p:nvSpPr>
        <p:spPr>
          <a:xfrm rot="0">
            <a:off x="733841" y="1057275"/>
            <a:ext cx="8115300" cy="19547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Penggunaan produk &amp; layanan  Tambahan :</a:t>
            </a:r>
          </a:p>
          <a:p>
            <a:pPr algn="just">
              <a:lnSpc>
                <a:spcPts val="1551"/>
              </a:lnSpc>
            </a:pPr>
            <a:r>
              <a:rPr lang="en-US" sz="1410">
                <a:solidFill>
                  <a:srgbClr val="0A396D"/>
                </a:solidFill>
                <a:latin typeface="Montserrat"/>
              </a:rPr>
              <a:t>Mengidentifikasi seberapa banyak pelanggan menggunakan layanan tambahan seperti Games Product, Music Product, Education Product, Call Center, Video Product, dan MyApp.</a:t>
            </a:r>
          </a:p>
        </p:txBody>
      </p:sp>
      <p:sp>
        <p:nvSpPr>
          <p:cNvPr name="Freeform 9" id="9"/>
          <p:cNvSpPr/>
          <p:nvPr/>
        </p:nvSpPr>
        <p:spPr>
          <a:xfrm flipH="false" flipV="false" rot="0">
            <a:off x="733841" y="4890813"/>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566697" y="4804411"/>
            <a:ext cx="7282444" cy="9544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Sebagian besar pelanggan kelas perangkat High End menggunakan layanan Music Product, Education Product, Video Product, dan Use MyApp.</a:t>
            </a:r>
          </a:p>
        </p:txBody>
      </p:sp>
      <p:sp>
        <p:nvSpPr>
          <p:cNvPr name="Freeform 11" id="11"/>
          <p:cNvSpPr/>
          <p:nvPr/>
        </p:nvSpPr>
        <p:spPr>
          <a:xfrm flipH="false" flipV="false" rot="0">
            <a:off x="733841" y="6388142"/>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566697" y="6301739"/>
            <a:ext cx="7282444" cy="9544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Layanan Call Center kurang digunakan oleh pelanggan kelas perangkat High End, mungkin karena mereka lebih memilih penggunaan self-service atau bantuan online.</a:t>
            </a:r>
          </a:p>
        </p:txBody>
      </p:sp>
      <p:sp>
        <p:nvSpPr>
          <p:cNvPr name="Freeform 13" id="13"/>
          <p:cNvSpPr/>
          <p:nvPr/>
        </p:nvSpPr>
        <p:spPr>
          <a:xfrm flipH="false" flipV="false" rot="0">
            <a:off x="10012762" y="2351978"/>
            <a:ext cx="8275238" cy="6088418"/>
          </a:xfrm>
          <a:custGeom>
            <a:avLst/>
            <a:gdLst/>
            <a:ahLst/>
            <a:cxnLst/>
            <a:rect r="r" b="b" t="t" l="l"/>
            <a:pathLst>
              <a:path h="6088418" w="8275238">
                <a:moveTo>
                  <a:pt x="0" y="0"/>
                </a:moveTo>
                <a:lnTo>
                  <a:pt x="8275238" y="0"/>
                </a:lnTo>
                <a:lnTo>
                  <a:pt x="8275238" y="6088418"/>
                </a:lnTo>
                <a:lnTo>
                  <a:pt x="0" y="6088418"/>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3288941"/>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33841" y="3713433"/>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818258" y="0"/>
            <a:ext cx="5469742" cy="10287000"/>
            <a:chOff x="0" y="0"/>
            <a:chExt cx="1796321" cy="3378358"/>
          </a:xfrm>
        </p:grpSpPr>
        <p:sp>
          <p:nvSpPr>
            <p:cNvPr name="Freeform 5" id="5"/>
            <p:cNvSpPr/>
            <p:nvPr/>
          </p:nvSpPr>
          <p:spPr>
            <a:xfrm flipH="false" flipV="false" rot="0">
              <a:off x="0" y="0"/>
              <a:ext cx="1796321" cy="3378359"/>
            </a:xfrm>
            <a:custGeom>
              <a:avLst/>
              <a:gdLst/>
              <a:ahLst/>
              <a:cxnLst/>
              <a:rect r="r" b="b" t="t" l="l"/>
              <a:pathLst>
                <a:path h="3378359" w="1796321">
                  <a:moveTo>
                    <a:pt x="0" y="0"/>
                  </a:moveTo>
                  <a:lnTo>
                    <a:pt x="1796321" y="0"/>
                  </a:lnTo>
                  <a:lnTo>
                    <a:pt x="1796321" y="3378359"/>
                  </a:lnTo>
                  <a:lnTo>
                    <a:pt x="0" y="3378359"/>
                  </a:lnTo>
                  <a:close/>
                </a:path>
              </a:pathLst>
            </a:custGeom>
            <a:solidFill>
              <a:srgbClr val="0A396D"/>
            </a:solidFill>
          </p:spPr>
        </p:sp>
        <p:sp>
          <p:nvSpPr>
            <p:cNvPr name="TextBox 6" id="6"/>
            <p:cNvSpPr txBox="true"/>
            <p:nvPr/>
          </p:nvSpPr>
          <p:spPr>
            <a:xfrm>
              <a:off x="0" y="0"/>
              <a:ext cx="1796321" cy="3378358"/>
            </a:xfrm>
            <a:prstGeom prst="rect">
              <a:avLst/>
            </a:prstGeom>
          </p:spPr>
          <p:txBody>
            <a:bodyPr anchor="ctr" rtlCol="false" tIns="50800" lIns="50800" bIns="50800" rIns="50800"/>
            <a:lstStyle/>
            <a:p>
              <a:pPr algn="ctr">
                <a:lnSpc>
                  <a:spcPts val="2160"/>
                </a:lnSpc>
              </a:pPr>
            </a:p>
          </p:txBody>
        </p:sp>
      </p:grpSp>
      <p:sp>
        <p:nvSpPr>
          <p:cNvPr name="TextBox 7" id="7"/>
          <p:cNvSpPr txBox="true"/>
          <p:nvPr/>
        </p:nvSpPr>
        <p:spPr>
          <a:xfrm rot="0">
            <a:off x="1566697" y="3627031"/>
            <a:ext cx="7282444" cy="12782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Di kategori "Mid End", terlihat bahwa penggunaan berbagai layanan cenderung seragam dengan sebagian besar pelanggan memilih untuk tidak menggunakan beberapa layanan tambahan seperti Music Product, Education Product, dan Call Center.</a:t>
            </a:r>
          </a:p>
        </p:txBody>
      </p:sp>
      <p:sp>
        <p:nvSpPr>
          <p:cNvPr name="TextBox 8" id="8"/>
          <p:cNvSpPr txBox="true"/>
          <p:nvPr/>
        </p:nvSpPr>
        <p:spPr>
          <a:xfrm rot="0">
            <a:off x="733841" y="1057275"/>
            <a:ext cx="8115300" cy="19547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Penggunaan produk &amp; layanan  Tambahan :</a:t>
            </a:r>
          </a:p>
          <a:p>
            <a:pPr algn="just">
              <a:lnSpc>
                <a:spcPts val="1551"/>
              </a:lnSpc>
            </a:pPr>
            <a:r>
              <a:rPr lang="en-US" sz="1410">
                <a:solidFill>
                  <a:srgbClr val="0A396D"/>
                </a:solidFill>
                <a:latin typeface="Montserrat"/>
              </a:rPr>
              <a:t>Mengidentifikasi seberapa banyak pelanggan menggunakan layanan tambahan seperti Games Product, Music Product, Education Product, Call Center, Video Product, dan MyApp.</a:t>
            </a:r>
          </a:p>
        </p:txBody>
      </p:sp>
      <p:sp>
        <p:nvSpPr>
          <p:cNvPr name="Freeform 9" id="9"/>
          <p:cNvSpPr/>
          <p:nvPr/>
        </p:nvSpPr>
        <p:spPr>
          <a:xfrm flipH="false" flipV="false" rot="0">
            <a:off x="733841" y="5780624"/>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566697" y="5370371"/>
            <a:ext cx="7282444" cy="12782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Sedangkan, berdasarkan output “Low end”, terlihat bahwa semua layanan (Games Product, Music Product, Education Product, Call Center, Video Product, dan Use MyApp) memiliki catatan "No internet service" sebanyak 1526.</a:t>
            </a:r>
          </a:p>
        </p:txBody>
      </p:sp>
      <p:sp>
        <p:nvSpPr>
          <p:cNvPr name="Freeform 11" id="11"/>
          <p:cNvSpPr/>
          <p:nvPr/>
        </p:nvSpPr>
        <p:spPr>
          <a:xfrm flipH="false" flipV="false" rot="0">
            <a:off x="733841" y="7685889"/>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566697" y="7113712"/>
            <a:ext cx="7282444" cy="16021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Ada 1526 pelanggan kategori "Low End" yang tidak memiliki akses internet untuk menggunakan layanan tersebut. Ini bisa disebabkan oleh berbagai alasan, seperti koneksi internet yang tidak stabil, atau pelanggan memilih untuk tidak menggunakan layanan tambahan yang memerlukan koneksi internet.</a:t>
            </a:r>
          </a:p>
        </p:txBody>
      </p:sp>
      <p:sp>
        <p:nvSpPr>
          <p:cNvPr name="Freeform 13" id="13"/>
          <p:cNvSpPr/>
          <p:nvPr/>
        </p:nvSpPr>
        <p:spPr>
          <a:xfrm flipH="false" flipV="false" rot="0">
            <a:off x="11297072" y="0"/>
            <a:ext cx="6990928" cy="5143500"/>
          </a:xfrm>
          <a:custGeom>
            <a:avLst/>
            <a:gdLst/>
            <a:ahLst/>
            <a:cxnLst/>
            <a:rect r="r" b="b" t="t" l="l"/>
            <a:pathLst>
              <a:path h="5143500" w="6990928">
                <a:moveTo>
                  <a:pt x="0" y="0"/>
                </a:moveTo>
                <a:lnTo>
                  <a:pt x="6990928" y="0"/>
                </a:lnTo>
                <a:lnTo>
                  <a:pt x="6990928" y="5143500"/>
                </a:lnTo>
                <a:lnTo>
                  <a:pt x="0" y="5143500"/>
                </a:lnTo>
                <a:lnTo>
                  <a:pt x="0" y="0"/>
                </a:lnTo>
                <a:close/>
              </a:path>
            </a:pathLst>
          </a:custGeom>
          <a:blipFill>
            <a:blip r:embed="rId4"/>
            <a:stretch>
              <a:fillRect l="0" t="0" r="0" b="0"/>
            </a:stretch>
          </a:blipFill>
        </p:spPr>
      </p:sp>
      <p:sp>
        <p:nvSpPr>
          <p:cNvPr name="Freeform 14" id="14"/>
          <p:cNvSpPr/>
          <p:nvPr/>
        </p:nvSpPr>
        <p:spPr>
          <a:xfrm flipH="false" flipV="false" rot="0">
            <a:off x="11297072" y="5143500"/>
            <a:ext cx="6990928" cy="5143500"/>
          </a:xfrm>
          <a:custGeom>
            <a:avLst/>
            <a:gdLst/>
            <a:ahLst/>
            <a:cxnLst/>
            <a:rect r="r" b="b" t="t" l="l"/>
            <a:pathLst>
              <a:path h="5143500" w="6990928">
                <a:moveTo>
                  <a:pt x="0" y="0"/>
                </a:moveTo>
                <a:lnTo>
                  <a:pt x="6990928" y="0"/>
                </a:lnTo>
                <a:lnTo>
                  <a:pt x="6990928" y="5143500"/>
                </a:lnTo>
                <a:lnTo>
                  <a:pt x="0" y="5143500"/>
                </a:lnTo>
                <a:lnTo>
                  <a:pt x="0" y="0"/>
                </a:lnTo>
                <a:close/>
              </a:path>
            </a:pathLst>
          </a:custGeom>
          <a:blipFill>
            <a:blip r:embed="rId5"/>
            <a:stretch>
              <a:fillRect l="0" t="0" r="0" b="0"/>
            </a:stretch>
          </a:blipFill>
        </p:spPr>
      </p:sp>
      <p:sp>
        <p:nvSpPr>
          <p:cNvPr name="TextBox 15" id="15"/>
          <p:cNvSpPr txBox="true"/>
          <p:nvPr/>
        </p:nvSpPr>
        <p:spPr>
          <a:xfrm rot="0">
            <a:off x="1566697" y="9182541"/>
            <a:ext cx="7282444" cy="12782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Jadi, insight yang dapat diambil adalah bahwa sebagian besar pelanggan kategori "Low End" tidak menggunakan layanan tambahan yang membutuhkan koneksi internet.</a:t>
            </a:r>
          </a:p>
          <a:p>
            <a:pPr algn="just">
              <a:lnSpc>
                <a:spcPts val="2550"/>
              </a:lnSpc>
            </a:pPr>
          </a:p>
        </p:txBody>
      </p:sp>
      <p:sp>
        <p:nvSpPr>
          <p:cNvPr name="Freeform 16" id="16"/>
          <p:cNvSpPr/>
          <p:nvPr/>
        </p:nvSpPr>
        <p:spPr>
          <a:xfrm flipH="false" flipV="false" rot="0">
            <a:off x="733841" y="9433659"/>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3288941"/>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33841" y="3713433"/>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818258" y="1028700"/>
            <a:ext cx="5469742" cy="10287000"/>
            <a:chOff x="0" y="0"/>
            <a:chExt cx="1796321" cy="3378358"/>
          </a:xfrm>
        </p:grpSpPr>
        <p:sp>
          <p:nvSpPr>
            <p:cNvPr name="Freeform 5" id="5"/>
            <p:cNvSpPr/>
            <p:nvPr/>
          </p:nvSpPr>
          <p:spPr>
            <a:xfrm flipH="false" flipV="false" rot="0">
              <a:off x="0" y="0"/>
              <a:ext cx="1796321" cy="3378359"/>
            </a:xfrm>
            <a:custGeom>
              <a:avLst/>
              <a:gdLst/>
              <a:ahLst/>
              <a:cxnLst/>
              <a:rect r="r" b="b" t="t" l="l"/>
              <a:pathLst>
                <a:path h="3378359" w="1796321">
                  <a:moveTo>
                    <a:pt x="0" y="0"/>
                  </a:moveTo>
                  <a:lnTo>
                    <a:pt x="1796321" y="0"/>
                  </a:lnTo>
                  <a:lnTo>
                    <a:pt x="1796321" y="3378359"/>
                  </a:lnTo>
                  <a:lnTo>
                    <a:pt x="0" y="3378359"/>
                  </a:lnTo>
                  <a:close/>
                </a:path>
              </a:pathLst>
            </a:custGeom>
            <a:solidFill>
              <a:srgbClr val="0A396D"/>
            </a:solidFill>
          </p:spPr>
        </p:sp>
        <p:sp>
          <p:nvSpPr>
            <p:cNvPr name="TextBox 6" id="6"/>
            <p:cNvSpPr txBox="true"/>
            <p:nvPr/>
          </p:nvSpPr>
          <p:spPr>
            <a:xfrm>
              <a:off x="0" y="0"/>
              <a:ext cx="1796321" cy="3378358"/>
            </a:xfrm>
            <a:prstGeom prst="rect">
              <a:avLst/>
            </a:prstGeom>
          </p:spPr>
          <p:txBody>
            <a:bodyPr anchor="ctr" rtlCol="false" tIns="50800" lIns="50800" bIns="50800" rIns="50800"/>
            <a:lstStyle/>
            <a:p>
              <a:pPr algn="ctr">
                <a:lnSpc>
                  <a:spcPts val="2160"/>
                </a:lnSpc>
              </a:pPr>
            </a:p>
          </p:txBody>
        </p:sp>
      </p:grpSp>
      <p:sp>
        <p:nvSpPr>
          <p:cNvPr name="TextBox 7" id="7"/>
          <p:cNvSpPr txBox="true"/>
          <p:nvPr/>
        </p:nvSpPr>
        <p:spPr>
          <a:xfrm rot="0">
            <a:off x="1566697" y="3627031"/>
            <a:ext cx="7282444" cy="6305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High End: Rata-rata pembelian bulanan untuk pelanggan dengan kelas “High End” adalah sekitar 118.950.000 Rupiah.</a:t>
            </a:r>
          </a:p>
        </p:txBody>
      </p:sp>
      <p:sp>
        <p:nvSpPr>
          <p:cNvPr name="TextBox 8" id="8"/>
          <p:cNvSpPr txBox="true"/>
          <p:nvPr/>
        </p:nvSpPr>
        <p:spPr>
          <a:xfrm rot="0">
            <a:off x="733841" y="1057275"/>
            <a:ext cx="8115300" cy="19547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Pengelompokkan berdasarkan device class :</a:t>
            </a:r>
          </a:p>
          <a:p>
            <a:pPr algn="just">
              <a:lnSpc>
                <a:spcPts val="1551"/>
              </a:lnSpc>
            </a:pPr>
            <a:r>
              <a:rPr lang="en-US" sz="1410">
                <a:solidFill>
                  <a:srgbClr val="0A396D"/>
                </a:solidFill>
                <a:latin typeface="Montserrat"/>
              </a:rPr>
              <a:t>Menganalisis bagaimana penggunaan layanan bervariasi berdasarkan kelas perangkat. Misalnya, apakah pelanggan dengan perangkat kelas atas cenderung menggunakan lebih banyak layanan?</a:t>
            </a:r>
          </a:p>
        </p:txBody>
      </p:sp>
      <p:sp>
        <p:nvSpPr>
          <p:cNvPr name="Freeform 9" id="9"/>
          <p:cNvSpPr/>
          <p:nvPr/>
        </p:nvSpPr>
        <p:spPr>
          <a:xfrm flipH="false" flipV="false" rot="0">
            <a:off x="733841" y="4981977"/>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566697" y="4895574"/>
            <a:ext cx="7282444" cy="6305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Mid End: Rata-rata pembelian bulanan untuk pelanggan dengan kelas perangkat “Mid End” adalah sekitar 75.532.000 Rupiah.</a:t>
            </a:r>
          </a:p>
        </p:txBody>
      </p:sp>
      <p:sp>
        <p:nvSpPr>
          <p:cNvPr name="Freeform 11" id="11"/>
          <p:cNvSpPr/>
          <p:nvPr/>
        </p:nvSpPr>
        <p:spPr>
          <a:xfrm flipH="false" flipV="false" rot="0">
            <a:off x="733841" y="6231655"/>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566697" y="6145253"/>
            <a:ext cx="7282444" cy="6305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Low End: Rata-rata pembelian bulanan untuk pelanggan dengan kelas perangkat “Low End” adalah sekitar 27.402.000 Rupiah.</a:t>
            </a:r>
          </a:p>
        </p:txBody>
      </p:sp>
      <p:sp>
        <p:nvSpPr>
          <p:cNvPr name="TextBox 13" id="13"/>
          <p:cNvSpPr txBox="true"/>
          <p:nvPr/>
        </p:nvSpPr>
        <p:spPr>
          <a:xfrm rot="0">
            <a:off x="1566697" y="7394932"/>
            <a:ext cx="7282444" cy="19259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Hasil ini memberikan wawasan tentang seberapa banyak pelanggan dalam masing-masing kelas perangkat membelanjakan uang setiap bulan. Pelanggan dengan perangkat “High End” cenderung menghabiskan lebih banyak uang dibandingkan dengan pelanggan dengan kelas perangkat lebih rendah.</a:t>
            </a:r>
          </a:p>
        </p:txBody>
      </p:sp>
      <p:sp>
        <p:nvSpPr>
          <p:cNvPr name="Freeform 14" id="14"/>
          <p:cNvSpPr/>
          <p:nvPr/>
        </p:nvSpPr>
        <p:spPr>
          <a:xfrm flipH="false" flipV="false" rot="0">
            <a:off x="733841" y="8129034"/>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9987110" y="3106261"/>
            <a:ext cx="8300890" cy="5022773"/>
          </a:xfrm>
          <a:custGeom>
            <a:avLst/>
            <a:gdLst/>
            <a:ahLst/>
            <a:cxnLst/>
            <a:rect r="r" b="b" t="t" l="l"/>
            <a:pathLst>
              <a:path h="5022773" w="8300890">
                <a:moveTo>
                  <a:pt x="0" y="0"/>
                </a:moveTo>
                <a:lnTo>
                  <a:pt x="8300890" y="0"/>
                </a:lnTo>
                <a:lnTo>
                  <a:pt x="8300890" y="5022773"/>
                </a:lnTo>
                <a:lnTo>
                  <a:pt x="0" y="5022773"/>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2279937"/>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33841" y="3229033"/>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818258" y="0"/>
            <a:ext cx="5469742" cy="10287000"/>
            <a:chOff x="0" y="0"/>
            <a:chExt cx="1796321" cy="3378358"/>
          </a:xfrm>
        </p:grpSpPr>
        <p:sp>
          <p:nvSpPr>
            <p:cNvPr name="Freeform 5" id="5"/>
            <p:cNvSpPr/>
            <p:nvPr/>
          </p:nvSpPr>
          <p:spPr>
            <a:xfrm flipH="false" flipV="false" rot="0">
              <a:off x="0" y="0"/>
              <a:ext cx="1796321" cy="3378359"/>
            </a:xfrm>
            <a:custGeom>
              <a:avLst/>
              <a:gdLst/>
              <a:ahLst/>
              <a:cxnLst/>
              <a:rect r="r" b="b" t="t" l="l"/>
              <a:pathLst>
                <a:path h="3378359" w="1796321">
                  <a:moveTo>
                    <a:pt x="0" y="0"/>
                  </a:moveTo>
                  <a:lnTo>
                    <a:pt x="1796321" y="0"/>
                  </a:lnTo>
                  <a:lnTo>
                    <a:pt x="1796321" y="3378359"/>
                  </a:lnTo>
                  <a:lnTo>
                    <a:pt x="0" y="3378359"/>
                  </a:lnTo>
                  <a:close/>
                </a:path>
              </a:pathLst>
            </a:custGeom>
            <a:solidFill>
              <a:srgbClr val="0A396D"/>
            </a:solidFill>
          </p:spPr>
        </p:sp>
        <p:sp>
          <p:nvSpPr>
            <p:cNvPr name="TextBox 6" id="6"/>
            <p:cNvSpPr txBox="true"/>
            <p:nvPr/>
          </p:nvSpPr>
          <p:spPr>
            <a:xfrm>
              <a:off x="0" y="0"/>
              <a:ext cx="1796321" cy="3378358"/>
            </a:xfrm>
            <a:prstGeom prst="rect">
              <a:avLst/>
            </a:prstGeom>
          </p:spPr>
          <p:txBody>
            <a:bodyPr anchor="ctr" rtlCol="false" tIns="50800" lIns="50800" bIns="50800" rIns="50800"/>
            <a:lstStyle/>
            <a:p>
              <a:pPr algn="ctr">
                <a:lnSpc>
                  <a:spcPts val="2160"/>
                </a:lnSpc>
              </a:pPr>
            </a:p>
          </p:txBody>
        </p:sp>
      </p:grpSp>
      <p:sp>
        <p:nvSpPr>
          <p:cNvPr name="Freeform 7" id="7"/>
          <p:cNvSpPr/>
          <p:nvPr/>
        </p:nvSpPr>
        <p:spPr>
          <a:xfrm flipH="false" flipV="false" rot="0">
            <a:off x="756628" y="5857016"/>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051394" y="4592187"/>
            <a:ext cx="8236606" cy="4886577"/>
          </a:xfrm>
          <a:custGeom>
            <a:avLst/>
            <a:gdLst/>
            <a:ahLst/>
            <a:cxnLst/>
            <a:rect r="r" b="b" t="t" l="l"/>
            <a:pathLst>
              <a:path h="4886577" w="8236606">
                <a:moveTo>
                  <a:pt x="0" y="0"/>
                </a:moveTo>
                <a:lnTo>
                  <a:pt x="8236606" y="0"/>
                </a:lnTo>
                <a:lnTo>
                  <a:pt x="8236606" y="4886576"/>
                </a:lnTo>
                <a:lnTo>
                  <a:pt x="0" y="4886576"/>
                </a:lnTo>
                <a:lnTo>
                  <a:pt x="0" y="0"/>
                </a:lnTo>
                <a:close/>
              </a:path>
            </a:pathLst>
          </a:custGeom>
          <a:blipFill>
            <a:blip r:embed="rId4"/>
            <a:stretch>
              <a:fillRect l="0" t="0" r="0" b="0"/>
            </a:stretch>
          </a:blipFill>
        </p:spPr>
      </p:sp>
      <p:sp>
        <p:nvSpPr>
          <p:cNvPr name="Freeform 9" id="9"/>
          <p:cNvSpPr/>
          <p:nvPr/>
        </p:nvSpPr>
        <p:spPr>
          <a:xfrm flipH="false" flipV="false" rot="0">
            <a:off x="10051394" y="1486980"/>
            <a:ext cx="8236606" cy="2847642"/>
          </a:xfrm>
          <a:custGeom>
            <a:avLst/>
            <a:gdLst/>
            <a:ahLst/>
            <a:cxnLst/>
            <a:rect r="r" b="b" t="t" l="l"/>
            <a:pathLst>
              <a:path h="2847642" w="8236606">
                <a:moveTo>
                  <a:pt x="0" y="0"/>
                </a:moveTo>
                <a:lnTo>
                  <a:pt x="8236606" y="0"/>
                </a:lnTo>
                <a:lnTo>
                  <a:pt x="8236606" y="2847642"/>
                </a:lnTo>
                <a:lnTo>
                  <a:pt x="0" y="2847642"/>
                </a:lnTo>
                <a:lnTo>
                  <a:pt x="0" y="0"/>
                </a:lnTo>
                <a:close/>
              </a:path>
            </a:pathLst>
          </a:custGeom>
          <a:blipFill>
            <a:blip r:embed="rId5"/>
            <a:stretch>
              <a:fillRect l="0" t="0" r="0" b="0"/>
            </a:stretch>
          </a:blipFill>
        </p:spPr>
      </p:sp>
      <p:sp>
        <p:nvSpPr>
          <p:cNvPr name="TextBox 10" id="10"/>
          <p:cNvSpPr txBox="true"/>
          <p:nvPr/>
        </p:nvSpPr>
        <p:spPr>
          <a:xfrm rot="0">
            <a:off x="1566697" y="2909899"/>
            <a:ext cx="7282444" cy="12782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Metode pembayaran "Pulsa" memiliki penggunaan tertinggi, dengan jumlah penggunaan sebanyak 2365. Kemudian, diikuti oleh "Debit" dengan 1544 penggunaan, "Credit" dengan 1522 penggunaan, dan "Digital Wallet" dengan 1612 penggunaan.</a:t>
            </a:r>
          </a:p>
        </p:txBody>
      </p:sp>
      <p:sp>
        <p:nvSpPr>
          <p:cNvPr name="TextBox 11" id="11"/>
          <p:cNvSpPr txBox="true"/>
          <p:nvPr/>
        </p:nvSpPr>
        <p:spPr>
          <a:xfrm rot="0">
            <a:off x="733841" y="1057275"/>
            <a:ext cx="8196020" cy="8879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metode pembayaran payment method) :</a:t>
            </a:r>
          </a:p>
          <a:p>
            <a:pPr algn="just">
              <a:lnSpc>
                <a:spcPts val="1551"/>
              </a:lnSpc>
            </a:pPr>
            <a:r>
              <a:rPr lang="en-US" sz="1410">
                <a:solidFill>
                  <a:srgbClr val="0A396D"/>
                </a:solidFill>
                <a:latin typeface="Montserrat"/>
              </a:rPr>
              <a:t>Mengetahui metode pembayaran yang paling umum digunakan oleh pelanggan.</a:t>
            </a:r>
          </a:p>
        </p:txBody>
      </p:sp>
      <p:sp>
        <p:nvSpPr>
          <p:cNvPr name="TextBox 12" id="12"/>
          <p:cNvSpPr txBox="true"/>
          <p:nvPr/>
        </p:nvSpPr>
        <p:spPr>
          <a:xfrm rot="0">
            <a:off x="1566697" y="4799064"/>
            <a:ext cx="7282444" cy="25736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Insight yang dapat diambil adalah bahwa mayoritas pelanggan lebih memilih untuk melakukan pembayaran dengan menggunakan metode "Pulsa". Selanjutnya, metode pembayaran "Digital Wallet", "Debit", dan "Credit" memiliki penggunaan yang hampir seimbang. Di sarankan untuk terus memantau tren penggunaan metode pembayaran ini dan mungkin melakukan promosi atau insentif untuk mendorong penggunaan metode pembayaran tertentu.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2279937"/>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33841" y="2884822"/>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818258" y="0"/>
            <a:ext cx="5469742" cy="10287000"/>
            <a:chOff x="0" y="0"/>
            <a:chExt cx="1796321" cy="3378358"/>
          </a:xfrm>
        </p:grpSpPr>
        <p:sp>
          <p:nvSpPr>
            <p:cNvPr name="Freeform 5" id="5"/>
            <p:cNvSpPr/>
            <p:nvPr/>
          </p:nvSpPr>
          <p:spPr>
            <a:xfrm flipH="false" flipV="false" rot="0">
              <a:off x="0" y="0"/>
              <a:ext cx="1796321" cy="3378359"/>
            </a:xfrm>
            <a:custGeom>
              <a:avLst/>
              <a:gdLst/>
              <a:ahLst/>
              <a:cxnLst/>
              <a:rect r="r" b="b" t="t" l="l"/>
              <a:pathLst>
                <a:path h="3378359" w="1796321">
                  <a:moveTo>
                    <a:pt x="0" y="0"/>
                  </a:moveTo>
                  <a:lnTo>
                    <a:pt x="1796321" y="0"/>
                  </a:lnTo>
                  <a:lnTo>
                    <a:pt x="1796321" y="3378359"/>
                  </a:lnTo>
                  <a:lnTo>
                    <a:pt x="0" y="3378359"/>
                  </a:lnTo>
                  <a:close/>
                </a:path>
              </a:pathLst>
            </a:custGeom>
            <a:solidFill>
              <a:srgbClr val="0A396D"/>
            </a:solidFill>
          </p:spPr>
        </p:sp>
        <p:sp>
          <p:nvSpPr>
            <p:cNvPr name="TextBox 6" id="6"/>
            <p:cNvSpPr txBox="true"/>
            <p:nvPr/>
          </p:nvSpPr>
          <p:spPr>
            <a:xfrm>
              <a:off x="0" y="0"/>
              <a:ext cx="1796321" cy="3378358"/>
            </a:xfrm>
            <a:prstGeom prst="rect">
              <a:avLst/>
            </a:prstGeom>
          </p:spPr>
          <p:txBody>
            <a:bodyPr anchor="ctr" rtlCol="false" tIns="50800" lIns="50800" bIns="50800" rIns="50800"/>
            <a:lstStyle/>
            <a:p>
              <a:pPr algn="ctr">
                <a:lnSpc>
                  <a:spcPts val="2160"/>
                </a:lnSpc>
              </a:pPr>
            </a:p>
          </p:txBody>
        </p:sp>
      </p:grpSp>
      <p:sp>
        <p:nvSpPr>
          <p:cNvPr name="TextBox 7" id="7"/>
          <p:cNvSpPr txBox="true"/>
          <p:nvPr/>
        </p:nvSpPr>
        <p:spPr>
          <a:xfrm rot="0">
            <a:off x="1566697" y="2565687"/>
            <a:ext cx="10578954" cy="19259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Insight yang dapat diambil dari statistik dibawah adalah distribusi dan sebaran pengeluaran bulanan pelanggan. Rata-rata pengeluaran bulanan adalah sekitar 84 ribu Rupiah, namun sebarannya cukup besar dengan standar deviasi sekitar 39 ribu Rupiah. Ini menunjukkan variasi yang signifikan dalam pengeluaran bulanan pelanggan. Ada pelanggan dengan pengeluaran rendah (minimum 23.73 ribu Rupiah) hingga pelanggan dengan pengeluaran tinggi (maksimum 154.38 ribu Rupiah).</a:t>
            </a:r>
          </a:p>
        </p:txBody>
      </p:sp>
      <p:sp>
        <p:nvSpPr>
          <p:cNvPr name="TextBox 8" id="8"/>
          <p:cNvSpPr txBox="true"/>
          <p:nvPr/>
        </p:nvSpPr>
        <p:spPr>
          <a:xfrm rot="0">
            <a:off x="733841" y="1057275"/>
            <a:ext cx="8196020" cy="8879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analisis montly purchase :</a:t>
            </a:r>
          </a:p>
          <a:p>
            <a:pPr algn="just">
              <a:lnSpc>
                <a:spcPts val="1551"/>
              </a:lnSpc>
            </a:pPr>
            <a:r>
              <a:rPr lang="en-US" sz="1410">
                <a:solidFill>
                  <a:srgbClr val="0A396D"/>
                </a:solidFill>
                <a:latin typeface="Montserrat"/>
              </a:rPr>
              <a:t>Menganalisis distribusi pengeluaran bulanan pelanggan.</a:t>
            </a:r>
          </a:p>
        </p:txBody>
      </p:sp>
      <p:sp>
        <p:nvSpPr>
          <p:cNvPr name="Freeform 9" id="9"/>
          <p:cNvSpPr/>
          <p:nvPr/>
        </p:nvSpPr>
        <p:spPr>
          <a:xfrm flipH="false" flipV="false" rot="0">
            <a:off x="2668684" y="5003132"/>
            <a:ext cx="8374979" cy="5283868"/>
          </a:xfrm>
          <a:custGeom>
            <a:avLst/>
            <a:gdLst/>
            <a:ahLst/>
            <a:cxnLst/>
            <a:rect r="r" b="b" t="t" l="l"/>
            <a:pathLst>
              <a:path h="5283868" w="8374979">
                <a:moveTo>
                  <a:pt x="0" y="0"/>
                </a:moveTo>
                <a:lnTo>
                  <a:pt x="8374980" y="0"/>
                </a:lnTo>
                <a:lnTo>
                  <a:pt x="8374980" y="5283868"/>
                </a:lnTo>
                <a:lnTo>
                  <a:pt x="0" y="5283868"/>
                </a:lnTo>
                <a:lnTo>
                  <a:pt x="0" y="0"/>
                </a:lnTo>
                <a:close/>
              </a:path>
            </a:pathLst>
          </a:custGeom>
          <a:blipFill>
            <a:blip r:embed="rId4"/>
            <a:stretch>
              <a:fillRect l="0" t="0" r="0" b="0"/>
            </a:stretch>
          </a:blipFill>
        </p:spPr>
      </p:sp>
      <p:sp>
        <p:nvSpPr>
          <p:cNvPr name="Freeform 10" id="10"/>
          <p:cNvSpPr/>
          <p:nvPr/>
        </p:nvSpPr>
        <p:spPr>
          <a:xfrm flipH="false" flipV="false" rot="0">
            <a:off x="13495729"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2389242"/>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33841" y="4203073"/>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818258" y="0"/>
            <a:ext cx="5469742" cy="10287000"/>
            <a:chOff x="0" y="0"/>
            <a:chExt cx="1796321" cy="3378358"/>
          </a:xfrm>
        </p:grpSpPr>
        <p:sp>
          <p:nvSpPr>
            <p:cNvPr name="Freeform 5" id="5"/>
            <p:cNvSpPr/>
            <p:nvPr/>
          </p:nvSpPr>
          <p:spPr>
            <a:xfrm flipH="false" flipV="false" rot="0">
              <a:off x="0" y="0"/>
              <a:ext cx="1796321" cy="3378359"/>
            </a:xfrm>
            <a:custGeom>
              <a:avLst/>
              <a:gdLst/>
              <a:ahLst/>
              <a:cxnLst/>
              <a:rect r="r" b="b" t="t" l="l"/>
              <a:pathLst>
                <a:path h="3378359" w="1796321">
                  <a:moveTo>
                    <a:pt x="0" y="0"/>
                  </a:moveTo>
                  <a:lnTo>
                    <a:pt x="1796321" y="0"/>
                  </a:lnTo>
                  <a:lnTo>
                    <a:pt x="1796321" y="3378359"/>
                  </a:lnTo>
                  <a:lnTo>
                    <a:pt x="0" y="3378359"/>
                  </a:lnTo>
                  <a:close/>
                </a:path>
              </a:pathLst>
            </a:custGeom>
            <a:solidFill>
              <a:srgbClr val="0A396D"/>
            </a:solidFill>
          </p:spPr>
        </p:sp>
        <p:sp>
          <p:nvSpPr>
            <p:cNvPr name="TextBox 6" id="6"/>
            <p:cNvSpPr txBox="true"/>
            <p:nvPr/>
          </p:nvSpPr>
          <p:spPr>
            <a:xfrm>
              <a:off x="0" y="0"/>
              <a:ext cx="1796321" cy="3378358"/>
            </a:xfrm>
            <a:prstGeom prst="rect">
              <a:avLst/>
            </a:prstGeom>
          </p:spPr>
          <p:txBody>
            <a:bodyPr anchor="ctr" rtlCol="false" tIns="50800" lIns="50800" bIns="50800" rIns="50800"/>
            <a:lstStyle/>
            <a:p>
              <a:pPr algn="ctr">
                <a:lnSpc>
                  <a:spcPts val="2160"/>
                </a:lnSpc>
              </a:pPr>
            </a:p>
          </p:txBody>
        </p:sp>
      </p:grpSp>
      <p:sp>
        <p:nvSpPr>
          <p:cNvPr name="Freeform 7" id="7"/>
          <p:cNvSpPr/>
          <p:nvPr/>
        </p:nvSpPr>
        <p:spPr>
          <a:xfrm flipH="false" flipV="false" rot="0">
            <a:off x="733841" y="7156613"/>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543910" y="3283724"/>
            <a:ext cx="7282444" cy="28975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Churn Berdasarkan Kelas Perangkat:</a:t>
            </a:r>
          </a:p>
          <a:p>
            <a:pPr algn="just" marL="367037" indent="-183519" lvl="1">
              <a:lnSpc>
                <a:spcPts val="2550"/>
              </a:lnSpc>
              <a:buFont typeface="Arial"/>
              <a:buChar char="•"/>
            </a:pPr>
            <a:r>
              <a:rPr lang="en-US" sz="1700">
                <a:solidFill>
                  <a:srgbClr val="000000"/>
                </a:solidFill>
                <a:latin typeface="Montserrat"/>
              </a:rPr>
              <a:t>High End: Terdapat 1.799 pelanggan yang tetap menggunakan layanan dan 1.297 pelanggan yang meninggalkan perusahaan.</a:t>
            </a:r>
          </a:p>
          <a:p>
            <a:pPr algn="just" marL="367037" indent="-183519" lvl="1">
              <a:lnSpc>
                <a:spcPts val="2550"/>
              </a:lnSpc>
              <a:buFont typeface="Arial"/>
              <a:buChar char="•"/>
            </a:pPr>
            <a:r>
              <a:rPr lang="en-US" sz="1700">
                <a:solidFill>
                  <a:srgbClr val="000000"/>
                </a:solidFill>
                <a:latin typeface="Montserrat"/>
              </a:rPr>
              <a:t>Low End: Terdapat 1.413 pelanggan yang tetap menggunakan layanan dan hanya 113 pelanggan yang meninggalkan perusahaan.</a:t>
            </a:r>
          </a:p>
          <a:p>
            <a:pPr algn="just" marL="367037" indent="-183519" lvl="1">
              <a:lnSpc>
                <a:spcPts val="2550"/>
              </a:lnSpc>
              <a:buFont typeface="Arial"/>
              <a:buChar char="•"/>
            </a:pPr>
            <a:r>
              <a:rPr lang="en-US" sz="1700">
                <a:solidFill>
                  <a:srgbClr val="000000"/>
                </a:solidFill>
                <a:latin typeface="Montserrat"/>
              </a:rPr>
              <a:t>Mid End: Terdapat 1.962 pelanggan yang tetap menggunakan layanan dan 459 pelanggan yang meninggalkan perusahaan.</a:t>
            </a:r>
          </a:p>
          <a:p>
            <a:pPr algn="just">
              <a:lnSpc>
                <a:spcPts val="2550"/>
              </a:lnSpc>
            </a:pPr>
          </a:p>
        </p:txBody>
      </p:sp>
      <p:sp>
        <p:nvSpPr>
          <p:cNvPr name="TextBox 9" id="9"/>
          <p:cNvSpPr txBox="true"/>
          <p:nvPr/>
        </p:nvSpPr>
        <p:spPr>
          <a:xfrm rot="0">
            <a:off x="733841" y="1057275"/>
            <a:ext cx="8196020" cy="10784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analisis churn :</a:t>
            </a:r>
          </a:p>
          <a:p>
            <a:pPr algn="just">
              <a:lnSpc>
                <a:spcPts val="1551"/>
              </a:lnSpc>
            </a:pPr>
            <a:r>
              <a:rPr lang="en-US" sz="1410">
                <a:solidFill>
                  <a:srgbClr val="0A396D"/>
                </a:solidFill>
                <a:latin typeface="Montserrat"/>
              </a:rPr>
              <a:t>Mengetahui seberapa banyak pelanggan yang meninggalkan perusahaan (Churn Label) selama periode tertentu.</a:t>
            </a:r>
          </a:p>
        </p:txBody>
      </p:sp>
      <p:sp>
        <p:nvSpPr>
          <p:cNvPr name="TextBox 10" id="10"/>
          <p:cNvSpPr txBox="true"/>
          <p:nvPr/>
        </p:nvSpPr>
        <p:spPr>
          <a:xfrm rot="0">
            <a:off x="1543910" y="6561444"/>
            <a:ext cx="7282444" cy="19259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 </a:t>
            </a:r>
            <a:r>
              <a:rPr lang="en-US" sz="1700">
                <a:solidFill>
                  <a:srgbClr val="000000"/>
                </a:solidFill>
                <a:latin typeface="Montserrat"/>
              </a:rPr>
              <a:t>Ti</a:t>
            </a:r>
            <a:r>
              <a:rPr lang="en-US" sz="1700">
                <a:solidFill>
                  <a:srgbClr val="000000"/>
                </a:solidFill>
                <a:latin typeface="Montserrat"/>
              </a:rPr>
              <a:t>ngkat Churn Relatif:</a:t>
            </a:r>
          </a:p>
          <a:p>
            <a:pPr algn="just" marL="367037" indent="-183519" lvl="1">
              <a:lnSpc>
                <a:spcPts val="2550"/>
              </a:lnSpc>
              <a:buFont typeface="Arial"/>
              <a:buChar char="•"/>
            </a:pPr>
            <a:r>
              <a:rPr lang="en-US" sz="1700">
                <a:solidFill>
                  <a:srgbClr val="000000"/>
                </a:solidFill>
                <a:latin typeface="Montserrat"/>
              </a:rPr>
              <a:t>Tingkat churn pada pelanggan High End dan Mid End lebih tinggi dibandingkan dengan pelanggan Low End. Ini mungkin menunjukkan bahwa pelanggan dengan perangkat kelas atas cenderung lebih mungkin untuk berpindah.</a:t>
            </a:r>
          </a:p>
          <a:p>
            <a:pPr algn="just">
              <a:lnSpc>
                <a:spcPts val="2550"/>
              </a:lnSpc>
            </a:pPr>
          </a:p>
        </p:txBody>
      </p:sp>
      <p:sp>
        <p:nvSpPr>
          <p:cNvPr name="Freeform 11" id="11"/>
          <p:cNvSpPr/>
          <p:nvPr/>
        </p:nvSpPr>
        <p:spPr>
          <a:xfrm flipH="false" flipV="false" rot="0">
            <a:off x="9799644" y="2961817"/>
            <a:ext cx="8465569" cy="5415984"/>
          </a:xfrm>
          <a:custGeom>
            <a:avLst/>
            <a:gdLst/>
            <a:ahLst/>
            <a:cxnLst/>
            <a:rect r="r" b="b" t="t" l="l"/>
            <a:pathLst>
              <a:path h="5415984" w="8465569">
                <a:moveTo>
                  <a:pt x="0" y="0"/>
                </a:moveTo>
                <a:lnTo>
                  <a:pt x="8465569" y="0"/>
                </a:lnTo>
                <a:lnTo>
                  <a:pt x="8465569" y="5415983"/>
                </a:lnTo>
                <a:lnTo>
                  <a:pt x="0" y="5415983"/>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2389242"/>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33841" y="3464611"/>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43910" y="2730508"/>
            <a:ext cx="15715390" cy="19259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Dari analisis CLTV, dapat disimpulkan bahwa rata-rata nilai CLTV pelanggan adalah sekitar 5720,38 ribu Rupiah, menunjukkan seberapa berharga setiap pelanggan bagi perusahaan. Rentang nilai CLTV berkisar antara 2603,9 hingga 8450, menunjukkan variasi dalam seberapa besar setiap pelanggan dihargai oleh perusahaan. Standar deviasi CLTV yang tinggi, sekitar 1537,97, menandakan variasi yang signifikan dari nilai rata-rata, sementara kuartil menyediakan gambaran lebih detail tentang distribusi CLTV. Dengan median CLTV sebesar 5885,1, setengah dari pelanggan memiliki CLTV di bawah nilai ini, dan kuartil ke-3 sebesar 6994,65 menunjukkan nilai CLTV untuk 75% pelanggan teratas. Secara keseluruhan, analisis ini menggambarkan variasi dan karakteristik penting dalam CLTV pelanggan pada dataset dengan total 7043 data.</a:t>
            </a:r>
          </a:p>
        </p:txBody>
      </p:sp>
      <p:sp>
        <p:nvSpPr>
          <p:cNvPr name="TextBox 5" id="5"/>
          <p:cNvSpPr txBox="true"/>
          <p:nvPr/>
        </p:nvSpPr>
        <p:spPr>
          <a:xfrm rot="0">
            <a:off x="733841" y="1057275"/>
            <a:ext cx="8196020" cy="10784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Analisis Nilai Hidup Pelanggan (CLTV) :</a:t>
            </a:r>
          </a:p>
          <a:p>
            <a:pPr algn="just">
              <a:lnSpc>
                <a:spcPts val="1551"/>
              </a:lnSpc>
            </a:pPr>
            <a:r>
              <a:rPr lang="en-US" sz="1410">
                <a:solidFill>
                  <a:srgbClr val="0A396D"/>
                </a:solidFill>
                <a:latin typeface="Montserrat"/>
              </a:rPr>
              <a:t>Memahami distribusi nilai hidup pelanggan. Ini adalah metrik penting dalam menilai seberapa berharga setiap pelanggan bagi perusahaan.</a:t>
            </a:r>
          </a:p>
        </p:txBody>
      </p:sp>
      <p:sp>
        <p:nvSpPr>
          <p:cNvPr name="Freeform 6" id="6"/>
          <p:cNvSpPr/>
          <p:nvPr/>
        </p:nvSpPr>
        <p:spPr>
          <a:xfrm flipH="false" flipV="false" rot="0">
            <a:off x="1543910" y="5448686"/>
            <a:ext cx="7518405" cy="4838314"/>
          </a:xfrm>
          <a:custGeom>
            <a:avLst/>
            <a:gdLst/>
            <a:ahLst/>
            <a:cxnLst/>
            <a:rect r="r" b="b" t="t" l="l"/>
            <a:pathLst>
              <a:path h="4838314" w="7518405">
                <a:moveTo>
                  <a:pt x="0" y="0"/>
                </a:moveTo>
                <a:lnTo>
                  <a:pt x="7518404" y="0"/>
                </a:lnTo>
                <a:lnTo>
                  <a:pt x="7518404" y="4838314"/>
                </a:lnTo>
                <a:lnTo>
                  <a:pt x="0" y="4838314"/>
                </a:lnTo>
                <a:lnTo>
                  <a:pt x="0" y="0"/>
                </a:lnTo>
                <a:close/>
              </a:path>
            </a:pathLst>
          </a:custGeom>
          <a:blipFill>
            <a:blip r:embed="rId4"/>
            <a:stretch>
              <a:fillRect l="0" t="0" r="0" b="0"/>
            </a:stretch>
          </a:blipFill>
        </p:spPr>
      </p:sp>
      <p:sp>
        <p:nvSpPr>
          <p:cNvPr name="Freeform 7" id="7"/>
          <p:cNvSpPr/>
          <p:nvPr/>
        </p:nvSpPr>
        <p:spPr>
          <a:xfrm flipH="false" flipV="false" rot="0">
            <a:off x="9906876" y="6408305"/>
            <a:ext cx="7352424" cy="2919077"/>
          </a:xfrm>
          <a:custGeom>
            <a:avLst/>
            <a:gdLst/>
            <a:ahLst/>
            <a:cxnLst/>
            <a:rect r="r" b="b" t="t" l="l"/>
            <a:pathLst>
              <a:path h="2919077" w="7352424">
                <a:moveTo>
                  <a:pt x="0" y="0"/>
                </a:moveTo>
                <a:lnTo>
                  <a:pt x="7352424" y="0"/>
                </a:lnTo>
                <a:lnTo>
                  <a:pt x="7352424" y="2919076"/>
                </a:lnTo>
                <a:lnTo>
                  <a:pt x="0" y="2919076"/>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2450084"/>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823030" y="2889589"/>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3030" y="6159794"/>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818258" y="0"/>
            <a:ext cx="5469742" cy="10287000"/>
            <a:chOff x="0" y="0"/>
            <a:chExt cx="1796321" cy="3378358"/>
          </a:xfrm>
        </p:grpSpPr>
        <p:sp>
          <p:nvSpPr>
            <p:cNvPr name="Freeform 6" id="6"/>
            <p:cNvSpPr/>
            <p:nvPr/>
          </p:nvSpPr>
          <p:spPr>
            <a:xfrm flipH="false" flipV="false" rot="0">
              <a:off x="0" y="0"/>
              <a:ext cx="1796321" cy="3378359"/>
            </a:xfrm>
            <a:custGeom>
              <a:avLst/>
              <a:gdLst/>
              <a:ahLst/>
              <a:cxnLst/>
              <a:rect r="r" b="b" t="t" l="l"/>
              <a:pathLst>
                <a:path h="3378359" w="1796321">
                  <a:moveTo>
                    <a:pt x="0" y="0"/>
                  </a:moveTo>
                  <a:lnTo>
                    <a:pt x="1796321" y="0"/>
                  </a:lnTo>
                  <a:lnTo>
                    <a:pt x="1796321" y="3378359"/>
                  </a:lnTo>
                  <a:lnTo>
                    <a:pt x="0" y="3378359"/>
                  </a:lnTo>
                  <a:close/>
                </a:path>
              </a:pathLst>
            </a:custGeom>
            <a:solidFill>
              <a:srgbClr val="0A396D"/>
            </a:solidFill>
          </p:spPr>
        </p:sp>
        <p:sp>
          <p:nvSpPr>
            <p:cNvPr name="TextBox 7" id="7"/>
            <p:cNvSpPr txBox="true"/>
            <p:nvPr/>
          </p:nvSpPr>
          <p:spPr>
            <a:xfrm>
              <a:off x="0" y="0"/>
              <a:ext cx="1796321" cy="3378358"/>
            </a:xfrm>
            <a:prstGeom prst="rect">
              <a:avLst/>
            </a:prstGeom>
          </p:spPr>
          <p:txBody>
            <a:bodyPr anchor="ctr" rtlCol="false" tIns="50800" lIns="50800" bIns="50800" rIns="50800"/>
            <a:lstStyle/>
            <a:p>
              <a:pPr algn="ctr">
                <a:lnSpc>
                  <a:spcPts val="2160"/>
                </a:lnSpc>
              </a:pPr>
            </a:p>
          </p:txBody>
        </p:sp>
      </p:grpSp>
      <p:sp>
        <p:nvSpPr>
          <p:cNvPr name="TextBox 8" id="8"/>
          <p:cNvSpPr txBox="true"/>
          <p:nvPr/>
        </p:nvSpPr>
        <p:spPr>
          <a:xfrm rot="0">
            <a:off x="344395" y="298560"/>
            <a:ext cx="3835050" cy="439017"/>
          </a:xfrm>
          <a:prstGeom prst="rect">
            <a:avLst/>
          </a:prstGeom>
        </p:spPr>
        <p:txBody>
          <a:bodyPr anchor="t" rtlCol="false" tIns="0" lIns="0" bIns="0" rIns="0">
            <a:spAutoFit/>
          </a:bodyPr>
          <a:lstStyle/>
          <a:p>
            <a:pPr>
              <a:lnSpc>
                <a:spcPts val="3375"/>
              </a:lnSpc>
            </a:pPr>
            <a:r>
              <a:rPr lang="en-US" sz="3068">
                <a:solidFill>
                  <a:srgbClr val="FF5757"/>
                </a:solidFill>
                <a:latin typeface="Bebas Neue Cyrillic"/>
              </a:rPr>
              <a:t>Pattern analysis</a:t>
            </a:r>
          </a:p>
        </p:txBody>
      </p:sp>
      <p:sp>
        <p:nvSpPr>
          <p:cNvPr name="TextBox 9" id="9"/>
          <p:cNvSpPr txBox="true"/>
          <p:nvPr/>
        </p:nvSpPr>
        <p:spPr>
          <a:xfrm rot="0">
            <a:off x="1566697" y="2764409"/>
            <a:ext cx="9921827" cy="6305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Label encoding digunakan untuk mengonversi nilai-nilai kategorikal seperti pada menjadi bentuk numerik, sehingga dapat diolah oleh model.</a:t>
            </a:r>
          </a:p>
        </p:txBody>
      </p:sp>
      <p:sp>
        <p:nvSpPr>
          <p:cNvPr name="TextBox 10" id="10"/>
          <p:cNvSpPr txBox="true"/>
          <p:nvPr/>
        </p:nvSpPr>
        <p:spPr>
          <a:xfrm rot="0">
            <a:off x="1566697" y="4014088"/>
            <a:ext cx="9921827" cy="12782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Memisahkan data menjadi set pelatihan dan pengujian dengan perbadingan 80:20 dan Stratifikasi (stratify=y) digunakan untuk memastikan bahwa pembagian kelas pada set pelatihan dan pengujian tetap seimbang, khususnya penting saat menghadapi data yang tidak seimbang (imbalance class).</a:t>
            </a:r>
          </a:p>
        </p:txBody>
      </p:sp>
      <p:sp>
        <p:nvSpPr>
          <p:cNvPr name="Freeform 11" id="11"/>
          <p:cNvSpPr/>
          <p:nvPr/>
        </p:nvSpPr>
        <p:spPr>
          <a:xfrm flipH="false" flipV="false" rot="0">
            <a:off x="823030" y="4424340"/>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566697" y="5911467"/>
            <a:ext cx="9921827" cy="9544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Penskalaan fitur dengan StandarScaler() membantu memastikan bahwa perbedaan dalam rentang atau skala fitur tidak mendominasi kontribusi masing-masing fitur terhadap pembentukan model</a:t>
            </a:r>
          </a:p>
        </p:txBody>
      </p:sp>
      <p:sp>
        <p:nvSpPr>
          <p:cNvPr name="TextBox 13" id="13"/>
          <p:cNvSpPr txBox="true"/>
          <p:nvPr/>
        </p:nvSpPr>
        <p:spPr>
          <a:xfrm rot="0">
            <a:off x="733841" y="1057275"/>
            <a:ext cx="8115300" cy="10784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preprocessing :</a:t>
            </a:r>
          </a:p>
          <a:p>
            <a:pPr algn="just">
              <a:lnSpc>
                <a:spcPts val="1551"/>
              </a:lnSpc>
            </a:pPr>
            <a:r>
              <a:rPr lang="en-US" sz="1410">
                <a:solidFill>
                  <a:srgbClr val="0A396D"/>
                </a:solidFill>
                <a:latin typeface="Montserrat"/>
              </a:rPr>
              <a:t>Mempersiapkan data sehingga dapat diolah secara efektif dan memberikan hasil analisis yang lebih baik</a:t>
            </a:r>
          </a:p>
        </p:txBody>
      </p:sp>
      <p:sp>
        <p:nvSpPr>
          <p:cNvPr name="Freeform 14" id="14"/>
          <p:cNvSpPr/>
          <p:nvPr/>
        </p:nvSpPr>
        <p:spPr>
          <a:xfrm flipH="false" flipV="false" rot="0">
            <a:off x="823030" y="7895248"/>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566697" y="7484995"/>
            <a:ext cx="9921827" cy="12782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Dalam menghadapi ketidakseimbangan kelas di mana frekuensi kelas minoritas jauh lebih rendah, oversampling dengan SMOTE menciptakan sampel sintetis untuk meningkatkan jumlah sampel minoritas, sehingga model dapat lebih baik memahami dan mengklasifikasikan kelas minoritas.</a:t>
            </a:r>
          </a:p>
        </p:txBody>
      </p:sp>
      <p:sp>
        <p:nvSpPr>
          <p:cNvPr name="Freeform 16" id="16"/>
          <p:cNvSpPr/>
          <p:nvPr/>
        </p:nvSpPr>
        <p:spPr>
          <a:xfrm flipH="false" flipV="false" rot="0">
            <a:off x="12443573" y="0"/>
            <a:ext cx="5844427" cy="4838952"/>
          </a:xfrm>
          <a:custGeom>
            <a:avLst/>
            <a:gdLst/>
            <a:ahLst/>
            <a:cxnLst/>
            <a:rect r="r" b="b" t="t" l="l"/>
            <a:pathLst>
              <a:path h="4838952" w="5844427">
                <a:moveTo>
                  <a:pt x="0" y="0"/>
                </a:moveTo>
                <a:lnTo>
                  <a:pt x="5844427" y="0"/>
                </a:lnTo>
                <a:lnTo>
                  <a:pt x="5844427" y="4838952"/>
                </a:lnTo>
                <a:lnTo>
                  <a:pt x="0" y="4838952"/>
                </a:lnTo>
                <a:lnTo>
                  <a:pt x="0" y="0"/>
                </a:lnTo>
                <a:close/>
              </a:path>
            </a:pathLst>
          </a:custGeom>
          <a:blipFill>
            <a:blip r:embed="rId4"/>
            <a:stretch>
              <a:fillRect l="0" t="0" r="-90967" b="0"/>
            </a:stretch>
          </a:blipFill>
        </p:spPr>
      </p:sp>
      <p:sp>
        <p:nvSpPr>
          <p:cNvPr name="Freeform 17" id="17"/>
          <p:cNvSpPr/>
          <p:nvPr/>
        </p:nvSpPr>
        <p:spPr>
          <a:xfrm flipH="false" flipV="false" rot="0">
            <a:off x="12443573" y="5226062"/>
            <a:ext cx="5844427" cy="5067838"/>
          </a:xfrm>
          <a:custGeom>
            <a:avLst/>
            <a:gdLst/>
            <a:ahLst/>
            <a:cxnLst/>
            <a:rect r="r" b="b" t="t" l="l"/>
            <a:pathLst>
              <a:path h="5067838" w="5844427">
                <a:moveTo>
                  <a:pt x="0" y="0"/>
                </a:moveTo>
                <a:lnTo>
                  <a:pt x="5844427" y="0"/>
                </a:lnTo>
                <a:lnTo>
                  <a:pt x="5844427" y="5067838"/>
                </a:lnTo>
                <a:lnTo>
                  <a:pt x="0" y="5067838"/>
                </a:lnTo>
                <a:lnTo>
                  <a:pt x="0" y="0"/>
                </a:lnTo>
                <a:close/>
              </a:path>
            </a:pathLst>
          </a:custGeom>
          <a:blipFill>
            <a:blip r:embed="rId4"/>
            <a:stretch>
              <a:fillRect l="-10000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1964309"/>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56628" y="3336586"/>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66697" y="2764409"/>
            <a:ext cx="15692603" cy="16021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Meskipun semua model telah dievaluasi, hasilnya menunjukkan bahwa performa secara keseluruhan masih kurang optimal. Model Support Vector Machine (SVM) dan Regresi Logistik menunjukkan tingkat akurasi yang cukup, namun terdapat keterbatasan dalam presisi dan F1-score. Model Random Forest, meskipun memiliki akurasi yang relatif tinggi, tampaknya mengalami kesulitan dalam mengidentifikasi kelas minoritas, sebagaimana ditunjukkan oleh recall yang rendah. Meskipun model Gradient Boosting menonjol dengan skor tertinggi pada beberapa metrik, masih ada ruang untuk peningkatan performa secara keseluruhan.</a:t>
            </a:r>
          </a:p>
        </p:txBody>
      </p:sp>
      <p:sp>
        <p:nvSpPr>
          <p:cNvPr name="TextBox 5" id="5"/>
          <p:cNvSpPr txBox="true"/>
          <p:nvPr/>
        </p:nvSpPr>
        <p:spPr>
          <a:xfrm rot="0">
            <a:off x="733841" y="1057275"/>
            <a:ext cx="8115300" cy="8879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modelling tanpa smote :</a:t>
            </a:r>
          </a:p>
          <a:p>
            <a:pPr algn="just">
              <a:lnSpc>
                <a:spcPts val="1551"/>
              </a:lnSpc>
            </a:pPr>
          </a:p>
        </p:txBody>
      </p:sp>
      <p:sp>
        <p:nvSpPr>
          <p:cNvPr name="Freeform 6" id="6"/>
          <p:cNvSpPr/>
          <p:nvPr/>
        </p:nvSpPr>
        <p:spPr>
          <a:xfrm flipH="false" flipV="false" rot="0">
            <a:off x="900225" y="5719063"/>
            <a:ext cx="7782532" cy="2864998"/>
          </a:xfrm>
          <a:custGeom>
            <a:avLst/>
            <a:gdLst/>
            <a:ahLst/>
            <a:cxnLst/>
            <a:rect r="r" b="b" t="t" l="l"/>
            <a:pathLst>
              <a:path h="2864998" w="7782532">
                <a:moveTo>
                  <a:pt x="0" y="0"/>
                </a:moveTo>
                <a:lnTo>
                  <a:pt x="7782532" y="0"/>
                </a:lnTo>
                <a:lnTo>
                  <a:pt x="7782532" y="2864998"/>
                </a:lnTo>
                <a:lnTo>
                  <a:pt x="0" y="2864998"/>
                </a:lnTo>
                <a:lnTo>
                  <a:pt x="0" y="0"/>
                </a:lnTo>
                <a:close/>
              </a:path>
            </a:pathLst>
          </a:custGeom>
          <a:blipFill>
            <a:blip r:embed="rId4"/>
            <a:stretch>
              <a:fillRect l="0" t="0" r="0" b="0"/>
            </a:stretch>
          </a:blipFill>
        </p:spPr>
      </p:sp>
      <p:sp>
        <p:nvSpPr>
          <p:cNvPr name="Freeform 7" id="7"/>
          <p:cNvSpPr/>
          <p:nvPr/>
        </p:nvSpPr>
        <p:spPr>
          <a:xfrm flipH="false" flipV="false" rot="0">
            <a:off x="9338134" y="4902710"/>
            <a:ext cx="7921166" cy="4497703"/>
          </a:xfrm>
          <a:custGeom>
            <a:avLst/>
            <a:gdLst/>
            <a:ahLst/>
            <a:cxnLst/>
            <a:rect r="r" b="b" t="t" l="l"/>
            <a:pathLst>
              <a:path h="4497703" w="7921166">
                <a:moveTo>
                  <a:pt x="0" y="0"/>
                </a:moveTo>
                <a:lnTo>
                  <a:pt x="7921166" y="0"/>
                </a:lnTo>
                <a:lnTo>
                  <a:pt x="7921166" y="4497703"/>
                </a:lnTo>
                <a:lnTo>
                  <a:pt x="0" y="4497703"/>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1964309"/>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56628" y="3012736"/>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66697" y="2764409"/>
            <a:ext cx="15692603" cy="9544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Walaupun SMOTE diimplementasikan untuk mengatasi ketidakseimbangan kelas, hasil evaluasi menunjukkan bahwa pada kasus ini, penerapan SMOTE tidak menghasilkan perubahan yang signifikan pada kinerja model. Potensi alasan dari hasil ini bisa berasal dari sifat khusus dari dataset, seperti distribusi fitur yang kompleks atau parameter yang mungkin perlu disesuaikan lebih lanjut.</a:t>
            </a:r>
          </a:p>
        </p:txBody>
      </p:sp>
      <p:sp>
        <p:nvSpPr>
          <p:cNvPr name="TextBox 5" id="5"/>
          <p:cNvSpPr txBox="true"/>
          <p:nvPr/>
        </p:nvSpPr>
        <p:spPr>
          <a:xfrm rot="0">
            <a:off x="733841" y="1057275"/>
            <a:ext cx="8115300" cy="8879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modelling dengan smote :</a:t>
            </a:r>
          </a:p>
          <a:p>
            <a:pPr algn="just">
              <a:lnSpc>
                <a:spcPts val="1551"/>
              </a:lnSpc>
            </a:pPr>
          </a:p>
        </p:txBody>
      </p:sp>
      <p:sp>
        <p:nvSpPr>
          <p:cNvPr name="Freeform 6" id="6"/>
          <p:cNvSpPr/>
          <p:nvPr/>
        </p:nvSpPr>
        <p:spPr>
          <a:xfrm flipH="false" flipV="false" rot="0">
            <a:off x="756628" y="5462783"/>
            <a:ext cx="7830737" cy="2919213"/>
          </a:xfrm>
          <a:custGeom>
            <a:avLst/>
            <a:gdLst/>
            <a:ahLst/>
            <a:cxnLst/>
            <a:rect r="r" b="b" t="t" l="l"/>
            <a:pathLst>
              <a:path h="2919213" w="7830737">
                <a:moveTo>
                  <a:pt x="0" y="0"/>
                </a:moveTo>
                <a:lnTo>
                  <a:pt x="7830737" y="0"/>
                </a:lnTo>
                <a:lnTo>
                  <a:pt x="7830737" y="2919214"/>
                </a:lnTo>
                <a:lnTo>
                  <a:pt x="0" y="2919214"/>
                </a:lnTo>
                <a:lnTo>
                  <a:pt x="0" y="0"/>
                </a:lnTo>
                <a:close/>
              </a:path>
            </a:pathLst>
          </a:custGeom>
          <a:blipFill>
            <a:blip r:embed="rId4"/>
            <a:stretch>
              <a:fillRect l="0" t="0" r="0" b="0"/>
            </a:stretch>
          </a:blipFill>
        </p:spPr>
      </p:sp>
      <p:sp>
        <p:nvSpPr>
          <p:cNvPr name="Freeform 7" id="7"/>
          <p:cNvSpPr/>
          <p:nvPr/>
        </p:nvSpPr>
        <p:spPr>
          <a:xfrm flipH="false" flipV="false" rot="0">
            <a:off x="9031487" y="4586480"/>
            <a:ext cx="8227813" cy="4671820"/>
          </a:xfrm>
          <a:custGeom>
            <a:avLst/>
            <a:gdLst/>
            <a:ahLst/>
            <a:cxnLst/>
            <a:rect r="r" b="b" t="t" l="l"/>
            <a:pathLst>
              <a:path h="4671820" w="8227813">
                <a:moveTo>
                  <a:pt x="0" y="0"/>
                </a:moveTo>
                <a:lnTo>
                  <a:pt x="8227813" y="0"/>
                </a:lnTo>
                <a:lnTo>
                  <a:pt x="8227813" y="4671820"/>
                </a:lnTo>
                <a:lnTo>
                  <a:pt x="0" y="4671820"/>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05216" y="4286384"/>
            <a:ext cx="3499493" cy="3861510"/>
            <a:chOff x="0" y="0"/>
            <a:chExt cx="736600" cy="812800"/>
          </a:xfrm>
        </p:grpSpPr>
        <p:sp>
          <p:nvSpPr>
            <p:cNvPr name="Freeform 3" id="3"/>
            <p:cNvSpPr/>
            <p:nvPr/>
          </p:nvSpPr>
          <p:spPr>
            <a:xfrm flipH="false" flipV="false" rot="0">
              <a:off x="0" y="0"/>
              <a:ext cx="736600" cy="812800"/>
            </a:xfrm>
            <a:custGeom>
              <a:avLst/>
              <a:gdLst/>
              <a:ahLst/>
              <a:cxnLst/>
              <a:rect r="r" b="b" t="t" l="l"/>
              <a:pathLst>
                <a:path h="812800" w="736600">
                  <a:moveTo>
                    <a:pt x="736600" y="0"/>
                  </a:moveTo>
                  <a:lnTo>
                    <a:pt x="736600" y="812800"/>
                  </a:lnTo>
                  <a:lnTo>
                    <a:pt x="368300" y="685800"/>
                  </a:lnTo>
                  <a:lnTo>
                    <a:pt x="0" y="812800"/>
                  </a:lnTo>
                  <a:lnTo>
                    <a:pt x="0" y="0"/>
                  </a:lnTo>
                  <a:lnTo>
                    <a:pt x="736600" y="0"/>
                  </a:lnTo>
                  <a:close/>
                </a:path>
              </a:pathLst>
            </a:custGeom>
            <a:blipFill>
              <a:blip r:embed="rId2"/>
              <a:stretch>
                <a:fillRect l="0" t="-53573" r="0" b="-7817"/>
              </a:stretch>
            </a:blipFill>
          </p:spPr>
        </p:sp>
      </p:grpSp>
      <p:grpSp>
        <p:nvGrpSpPr>
          <p:cNvPr name="Group 4" id="4"/>
          <p:cNvGrpSpPr/>
          <p:nvPr/>
        </p:nvGrpSpPr>
        <p:grpSpPr>
          <a:xfrm rot="0">
            <a:off x="7439137" y="4286384"/>
            <a:ext cx="3499493" cy="3861510"/>
            <a:chOff x="0" y="0"/>
            <a:chExt cx="736600" cy="812800"/>
          </a:xfrm>
        </p:grpSpPr>
        <p:sp>
          <p:nvSpPr>
            <p:cNvPr name="Freeform 5" id="5"/>
            <p:cNvSpPr/>
            <p:nvPr/>
          </p:nvSpPr>
          <p:spPr>
            <a:xfrm flipH="false" flipV="false" rot="0">
              <a:off x="0" y="0"/>
              <a:ext cx="736600" cy="812800"/>
            </a:xfrm>
            <a:custGeom>
              <a:avLst/>
              <a:gdLst/>
              <a:ahLst/>
              <a:cxnLst/>
              <a:rect r="r" b="b" t="t" l="l"/>
              <a:pathLst>
                <a:path h="812800" w="736600">
                  <a:moveTo>
                    <a:pt x="736600" y="0"/>
                  </a:moveTo>
                  <a:lnTo>
                    <a:pt x="736600" y="812800"/>
                  </a:lnTo>
                  <a:lnTo>
                    <a:pt x="368300" y="685800"/>
                  </a:lnTo>
                  <a:lnTo>
                    <a:pt x="0" y="812800"/>
                  </a:lnTo>
                  <a:lnTo>
                    <a:pt x="0" y="0"/>
                  </a:lnTo>
                  <a:lnTo>
                    <a:pt x="736600" y="0"/>
                  </a:lnTo>
                  <a:close/>
                </a:path>
              </a:pathLst>
            </a:custGeom>
            <a:blipFill>
              <a:blip r:embed="rId3"/>
              <a:stretch>
                <a:fillRect l="-7394" t="-24183" r="0" b="-5584"/>
              </a:stretch>
            </a:blipFill>
          </p:spPr>
        </p:sp>
      </p:grpSp>
      <p:grpSp>
        <p:nvGrpSpPr>
          <p:cNvPr name="Group 6" id="6"/>
          <p:cNvGrpSpPr/>
          <p:nvPr/>
        </p:nvGrpSpPr>
        <p:grpSpPr>
          <a:xfrm rot="0">
            <a:off x="12873058" y="4286384"/>
            <a:ext cx="3499493" cy="3861510"/>
            <a:chOff x="0" y="0"/>
            <a:chExt cx="736600" cy="812800"/>
          </a:xfrm>
        </p:grpSpPr>
        <p:sp>
          <p:nvSpPr>
            <p:cNvPr name="Freeform 7" id="7"/>
            <p:cNvSpPr/>
            <p:nvPr/>
          </p:nvSpPr>
          <p:spPr>
            <a:xfrm flipH="false" flipV="false" rot="0">
              <a:off x="0" y="0"/>
              <a:ext cx="736600" cy="812800"/>
            </a:xfrm>
            <a:custGeom>
              <a:avLst/>
              <a:gdLst/>
              <a:ahLst/>
              <a:cxnLst/>
              <a:rect r="r" b="b" t="t" l="l"/>
              <a:pathLst>
                <a:path h="812800" w="736600">
                  <a:moveTo>
                    <a:pt x="736600" y="0"/>
                  </a:moveTo>
                  <a:lnTo>
                    <a:pt x="736600" y="812800"/>
                  </a:lnTo>
                  <a:lnTo>
                    <a:pt x="368300" y="685800"/>
                  </a:lnTo>
                  <a:lnTo>
                    <a:pt x="0" y="812800"/>
                  </a:lnTo>
                  <a:lnTo>
                    <a:pt x="0" y="0"/>
                  </a:lnTo>
                  <a:lnTo>
                    <a:pt x="736600" y="0"/>
                  </a:lnTo>
                  <a:close/>
                </a:path>
              </a:pathLst>
            </a:custGeom>
            <a:blipFill>
              <a:blip r:embed="rId4"/>
              <a:stretch>
                <a:fillRect l="0" t="-20833" r="0" b="0"/>
              </a:stretch>
            </a:blipFill>
          </p:spPr>
        </p:sp>
      </p:grpSp>
      <p:sp>
        <p:nvSpPr>
          <p:cNvPr name="TextBox 8" id="8"/>
          <p:cNvSpPr txBox="true"/>
          <p:nvPr/>
        </p:nvSpPr>
        <p:spPr>
          <a:xfrm rot="0">
            <a:off x="12365963" y="7908806"/>
            <a:ext cx="4513683" cy="956348"/>
          </a:xfrm>
          <a:prstGeom prst="rect">
            <a:avLst/>
          </a:prstGeom>
        </p:spPr>
        <p:txBody>
          <a:bodyPr anchor="t" rtlCol="false" tIns="0" lIns="0" bIns="0" rIns="0">
            <a:spAutoFit/>
          </a:bodyPr>
          <a:lstStyle/>
          <a:p>
            <a:pPr algn="ctr">
              <a:lnSpc>
                <a:spcPts val="3374"/>
              </a:lnSpc>
            </a:pPr>
            <a:r>
              <a:rPr lang="en-US" sz="3374">
                <a:solidFill>
                  <a:srgbClr val="3D36A8"/>
                </a:solidFill>
                <a:latin typeface="Agrandir Wide Heavy"/>
              </a:rPr>
              <a:t>Ilham Rafiedhia</a:t>
            </a:r>
          </a:p>
          <a:p>
            <a:pPr algn="ctr">
              <a:lnSpc>
                <a:spcPts val="3374"/>
              </a:lnSpc>
            </a:pPr>
            <a:r>
              <a:rPr lang="en-US" sz="3374">
                <a:solidFill>
                  <a:srgbClr val="3D36A8"/>
                </a:solidFill>
                <a:latin typeface="Agrandir Wide Heavy"/>
              </a:rPr>
              <a:t>Pramutighna</a:t>
            </a:r>
          </a:p>
        </p:txBody>
      </p:sp>
      <p:sp>
        <p:nvSpPr>
          <p:cNvPr name="Freeform 9" id="9"/>
          <p:cNvSpPr/>
          <p:nvPr/>
        </p:nvSpPr>
        <p:spPr>
          <a:xfrm flipH="false" flipV="false" rot="0">
            <a:off x="370052" y="502647"/>
            <a:ext cx="3394436" cy="1052106"/>
          </a:xfrm>
          <a:custGeom>
            <a:avLst/>
            <a:gdLst/>
            <a:ahLst/>
            <a:cxnLst/>
            <a:rect r="r" b="b" t="t" l="l"/>
            <a:pathLst>
              <a:path h="1052106" w="3394436">
                <a:moveTo>
                  <a:pt x="0" y="0"/>
                </a:moveTo>
                <a:lnTo>
                  <a:pt x="3394436" y="0"/>
                </a:lnTo>
                <a:lnTo>
                  <a:pt x="3394436" y="1052106"/>
                </a:lnTo>
                <a:lnTo>
                  <a:pt x="0" y="1052106"/>
                </a:lnTo>
                <a:lnTo>
                  <a:pt x="0" y="0"/>
                </a:lnTo>
                <a:close/>
              </a:path>
            </a:pathLst>
          </a:custGeom>
          <a:blipFill>
            <a:blip r:embed="rId5"/>
            <a:stretch>
              <a:fillRect l="0" t="0" r="0" b="-9207"/>
            </a:stretch>
          </a:blipFill>
        </p:spPr>
      </p:sp>
      <p:sp>
        <p:nvSpPr>
          <p:cNvPr name="TextBox 10" id="10"/>
          <p:cNvSpPr txBox="true"/>
          <p:nvPr/>
        </p:nvSpPr>
        <p:spPr>
          <a:xfrm rot="0">
            <a:off x="3665196" y="1933575"/>
            <a:ext cx="10957609" cy="1952625"/>
          </a:xfrm>
          <a:prstGeom prst="rect">
            <a:avLst/>
          </a:prstGeom>
        </p:spPr>
        <p:txBody>
          <a:bodyPr anchor="t" rtlCol="false" tIns="0" lIns="0" bIns="0" rIns="0">
            <a:spAutoFit/>
          </a:bodyPr>
          <a:lstStyle/>
          <a:p>
            <a:pPr>
              <a:lnSpc>
                <a:spcPts val="12000"/>
              </a:lnSpc>
            </a:pPr>
            <a:r>
              <a:rPr lang="en-US" sz="12000">
                <a:solidFill>
                  <a:srgbClr val="3D36A8"/>
                </a:solidFill>
                <a:latin typeface="Agrandir Wide Heavy"/>
              </a:rPr>
              <a:t>OUR TEAM</a:t>
            </a:r>
          </a:p>
        </p:txBody>
      </p:sp>
      <p:sp>
        <p:nvSpPr>
          <p:cNvPr name="TextBox 11" id="11"/>
          <p:cNvSpPr txBox="true"/>
          <p:nvPr/>
        </p:nvSpPr>
        <p:spPr>
          <a:xfrm rot="0">
            <a:off x="1498122" y="7908806"/>
            <a:ext cx="4513683" cy="956348"/>
          </a:xfrm>
          <a:prstGeom prst="rect">
            <a:avLst/>
          </a:prstGeom>
        </p:spPr>
        <p:txBody>
          <a:bodyPr anchor="t" rtlCol="false" tIns="0" lIns="0" bIns="0" rIns="0">
            <a:spAutoFit/>
          </a:bodyPr>
          <a:lstStyle/>
          <a:p>
            <a:pPr algn="ctr">
              <a:lnSpc>
                <a:spcPts val="3374"/>
              </a:lnSpc>
            </a:pPr>
            <a:r>
              <a:rPr lang="en-US" sz="3374">
                <a:solidFill>
                  <a:srgbClr val="3D36A8"/>
                </a:solidFill>
                <a:latin typeface="Agrandir Wide Heavy"/>
              </a:rPr>
              <a:t>Muhammad</a:t>
            </a:r>
          </a:p>
          <a:p>
            <a:pPr algn="ctr">
              <a:lnSpc>
                <a:spcPts val="3374"/>
              </a:lnSpc>
            </a:pPr>
            <a:r>
              <a:rPr lang="en-US" sz="3374">
                <a:solidFill>
                  <a:srgbClr val="3D36A8"/>
                </a:solidFill>
                <a:latin typeface="Agrandir Wide Heavy"/>
              </a:rPr>
              <a:t>Aulia</a:t>
            </a:r>
          </a:p>
        </p:txBody>
      </p:sp>
      <p:sp>
        <p:nvSpPr>
          <p:cNvPr name="TextBox 12" id="12"/>
          <p:cNvSpPr txBox="true"/>
          <p:nvPr/>
        </p:nvSpPr>
        <p:spPr>
          <a:xfrm rot="0">
            <a:off x="6887159" y="8119318"/>
            <a:ext cx="4513683" cy="535323"/>
          </a:xfrm>
          <a:prstGeom prst="rect">
            <a:avLst/>
          </a:prstGeom>
        </p:spPr>
        <p:txBody>
          <a:bodyPr anchor="t" rtlCol="false" tIns="0" lIns="0" bIns="0" rIns="0">
            <a:spAutoFit/>
          </a:bodyPr>
          <a:lstStyle/>
          <a:p>
            <a:pPr algn="ctr">
              <a:lnSpc>
                <a:spcPts val="3374"/>
              </a:lnSpc>
            </a:pPr>
            <a:r>
              <a:rPr lang="en-US" sz="3374">
                <a:solidFill>
                  <a:srgbClr val="3D36A8"/>
                </a:solidFill>
                <a:latin typeface="Agrandir Wide Heavy"/>
              </a:rPr>
              <a:t>Cahyo Prakoso</a:t>
            </a:r>
          </a:p>
        </p:txBody>
      </p:sp>
      <p:sp>
        <p:nvSpPr>
          <p:cNvPr name="TextBox 13" id="13"/>
          <p:cNvSpPr txBox="true"/>
          <p:nvPr/>
        </p:nvSpPr>
        <p:spPr>
          <a:xfrm rot="0">
            <a:off x="6887159" y="9010568"/>
            <a:ext cx="4513683" cy="328928"/>
          </a:xfrm>
          <a:prstGeom prst="rect">
            <a:avLst/>
          </a:prstGeom>
        </p:spPr>
        <p:txBody>
          <a:bodyPr anchor="t" rtlCol="false" tIns="0" lIns="0" bIns="0" rIns="0">
            <a:spAutoFit/>
          </a:bodyPr>
          <a:lstStyle/>
          <a:p>
            <a:pPr algn="ctr">
              <a:lnSpc>
                <a:spcPts val="2074"/>
              </a:lnSpc>
            </a:pPr>
            <a:r>
              <a:rPr lang="en-US" sz="2074">
                <a:solidFill>
                  <a:srgbClr val="3D36A8"/>
                </a:solidFill>
                <a:latin typeface="Agrandir Wide Heavy"/>
              </a:rPr>
              <a:t>S1 - Informatika</a:t>
            </a:r>
          </a:p>
        </p:txBody>
      </p:sp>
      <p:sp>
        <p:nvSpPr>
          <p:cNvPr name="TextBox 14" id="14"/>
          <p:cNvSpPr txBox="true"/>
          <p:nvPr/>
        </p:nvSpPr>
        <p:spPr>
          <a:xfrm rot="0">
            <a:off x="12365963" y="9010568"/>
            <a:ext cx="4513683" cy="328928"/>
          </a:xfrm>
          <a:prstGeom prst="rect">
            <a:avLst/>
          </a:prstGeom>
        </p:spPr>
        <p:txBody>
          <a:bodyPr anchor="t" rtlCol="false" tIns="0" lIns="0" bIns="0" rIns="0">
            <a:spAutoFit/>
          </a:bodyPr>
          <a:lstStyle/>
          <a:p>
            <a:pPr algn="ctr">
              <a:lnSpc>
                <a:spcPts val="2074"/>
              </a:lnSpc>
            </a:pPr>
            <a:r>
              <a:rPr lang="en-US" sz="2074">
                <a:solidFill>
                  <a:srgbClr val="3D36A8"/>
                </a:solidFill>
                <a:latin typeface="Agrandir Wide Heavy"/>
              </a:rPr>
              <a:t>S1 - Informatika</a:t>
            </a:r>
          </a:p>
        </p:txBody>
      </p:sp>
      <p:sp>
        <p:nvSpPr>
          <p:cNvPr name="TextBox 15" id="15"/>
          <p:cNvSpPr txBox="true"/>
          <p:nvPr/>
        </p:nvSpPr>
        <p:spPr>
          <a:xfrm rot="0">
            <a:off x="1408354" y="9010568"/>
            <a:ext cx="4513683" cy="328928"/>
          </a:xfrm>
          <a:prstGeom prst="rect">
            <a:avLst/>
          </a:prstGeom>
        </p:spPr>
        <p:txBody>
          <a:bodyPr anchor="t" rtlCol="false" tIns="0" lIns="0" bIns="0" rIns="0">
            <a:spAutoFit/>
          </a:bodyPr>
          <a:lstStyle/>
          <a:p>
            <a:pPr algn="ctr">
              <a:lnSpc>
                <a:spcPts val="2074"/>
              </a:lnSpc>
            </a:pPr>
            <a:r>
              <a:rPr lang="en-US" sz="2074">
                <a:solidFill>
                  <a:srgbClr val="3D36A8"/>
                </a:solidFill>
                <a:latin typeface="Agrandir Wide Heavy"/>
              </a:rPr>
              <a:t>S1 - Informatika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2450084"/>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823030" y="2690241"/>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66697" y="2764409"/>
            <a:ext cx="15692603" cy="3067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Setiap model memberikan prioritas yang berbeda terhadap fitur-fitur yang digunakan untuk membuat prediksi.</a:t>
            </a:r>
            <a:r>
              <a:rPr lang="en-US" sz="1700">
                <a:solidFill>
                  <a:srgbClr val="000000"/>
                </a:solidFill>
                <a:latin typeface="Montserrat"/>
              </a:rPr>
              <a:t> </a:t>
            </a:r>
          </a:p>
        </p:txBody>
      </p:sp>
      <p:sp>
        <p:nvSpPr>
          <p:cNvPr name="TextBox 5" id="5"/>
          <p:cNvSpPr txBox="true"/>
          <p:nvPr/>
        </p:nvSpPr>
        <p:spPr>
          <a:xfrm rot="0">
            <a:off x="1566697" y="3699763"/>
            <a:ext cx="15692603" cy="6305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Jika diasumsikan bahwa Gradient Boosting memiliki metrik performa yang terbaik untuk kasus penggunaan yang spesifik, 'Tenure Months' dan 'Monthly Purchase (Thou. IDR)' tampak memiliki pengaruh yang besar dibandingkan dengan fitur lainnya</a:t>
            </a:r>
          </a:p>
        </p:txBody>
      </p:sp>
      <p:sp>
        <p:nvSpPr>
          <p:cNvPr name="Freeform 6" id="6"/>
          <p:cNvSpPr/>
          <p:nvPr/>
        </p:nvSpPr>
        <p:spPr>
          <a:xfrm flipH="false" flipV="false" rot="0">
            <a:off x="823030" y="3786165"/>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33841" y="1057275"/>
            <a:ext cx="8115300" cy="10784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Feature Importances :</a:t>
            </a:r>
          </a:p>
          <a:p>
            <a:pPr algn="just">
              <a:lnSpc>
                <a:spcPts val="1551"/>
              </a:lnSpc>
            </a:pPr>
            <a:r>
              <a:rPr lang="en-US" sz="1410">
                <a:solidFill>
                  <a:srgbClr val="0A396D"/>
                </a:solidFill>
                <a:latin typeface="Montserrat"/>
              </a:rPr>
              <a:t>Mempersiapkan data sehingga dapat diolah secara efektif dan memberikan hasil analisis yang lebih baik</a:t>
            </a:r>
          </a:p>
        </p:txBody>
      </p:sp>
      <p:sp>
        <p:nvSpPr>
          <p:cNvPr name="Freeform 8" id="8"/>
          <p:cNvSpPr/>
          <p:nvPr/>
        </p:nvSpPr>
        <p:spPr>
          <a:xfrm flipH="false" flipV="false" rot="0">
            <a:off x="3208141" y="4594895"/>
            <a:ext cx="11871717" cy="5407323"/>
          </a:xfrm>
          <a:custGeom>
            <a:avLst/>
            <a:gdLst/>
            <a:ahLst/>
            <a:cxnLst/>
            <a:rect r="r" b="b" t="t" l="l"/>
            <a:pathLst>
              <a:path h="5407323" w="11871717">
                <a:moveTo>
                  <a:pt x="0" y="0"/>
                </a:moveTo>
                <a:lnTo>
                  <a:pt x="11871718" y="0"/>
                </a:lnTo>
                <a:lnTo>
                  <a:pt x="11871718" y="5407323"/>
                </a:lnTo>
                <a:lnTo>
                  <a:pt x="0" y="5407323"/>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1964309"/>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33841" y="2216411"/>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33841" y="3017060"/>
            <a:ext cx="6254453" cy="2302464"/>
          </a:xfrm>
          <a:custGeom>
            <a:avLst/>
            <a:gdLst/>
            <a:ahLst/>
            <a:cxnLst/>
            <a:rect r="r" b="b" t="t" l="l"/>
            <a:pathLst>
              <a:path h="2302464" w="6254453">
                <a:moveTo>
                  <a:pt x="0" y="0"/>
                </a:moveTo>
                <a:lnTo>
                  <a:pt x="6254453" y="0"/>
                </a:lnTo>
                <a:lnTo>
                  <a:pt x="6254453" y="2302463"/>
                </a:lnTo>
                <a:lnTo>
                  <a:pt x="0" y="2302463"/>
                </a:lnTo>
                <a:lnTo>
                  <a:pt x="0" y="0"/>
                </a:lnTo>
                <a:close/>
              </a:path>
            </a:pathLst>
          </a:custGeom>
          <a:blipFill>
            <a:blip r:embed="rId4"/>
            <a:stretch>
              <a:fillRect l="0" t="0" r="0" b="0"/>
            </a:stretch>
          </a:blipFill>
        </p:spPr>
      </p:sp>
      <p:sp>
        <p:nvSpPr>
          <p:cNvPr name="Freeform 5" id="5"/>
          <p:cNvSpPr/>
          <p:nvPr/>
        </p:nvSpPr>
        <p:spPr>
          <a:xfrm flipH="false" flipV="false" rot="0">
            <a:off x="1188797" y="5548123"/>
            <a:ext cx="4324604" cy="4493798"/>
          </a:xfrm>
          <a:custGeom>
            <a:avLst/>
            <a:gdLst/>
            <a:ahLst/>
            <a:cxnLst/>
            <a:rect r="r" b="b" t="t" l="l"/>
            <a:pathLst>
              <a:path h="4493798" w="4324604">
                <a:moveTo>
                  <a:pt x="0" y="0"/>
                </a:moveTo>
                <a:lnTo>
                  <a:pt x="4324604" y="0"/>
                </a:lnTo>
                <a:lnTo>
                  <a:pt x="4324604" y="4493799"/>
                </a:lnTo>
                <a:lnTo>
                  <a:pt x="0" y="4493799"/>
                </a:lnTo>
                <a:lnTo>
                  <a:pt x="0" y="0"/>
                </a:lnTo>
                <a:close/>
              </a:path>
            </a:pathLst>
          </a:custGeom>
          <a:blipFill>
            <a:blip r:embed="rId5"/>
            <a:stretch>
              <a:fillRect l="0" t="0" r="0" b="0"/>
            </a:stretch>
          </a:blipFill>
        </p:spPr>
      </p:sp>
      <p:sp>
        <p:nvSpPr>
          <p:cNvPr name="TextBox 6" id="6"/>
          <p:cNvSpPr txBox="true"/>
          <p:nvPr/>
        </p:nvSpPr>
        <p:spPr>
          <a:xfrm rot="0">
            <a:off x="344395" y="298560"/>
            <a:ext cx="3835050" cy="439017"/>
          </a:xfrm>
          <a:prstGeom prst="rect">
            <a:avLst/>
          </a:prstGeom>
        </p:spPr>
        <p:txBody>
          <a:bodyPr anchor="t" rtlCol="false" tIns="0" lIns="0" bIns="0" rIns="0">
            <a:spAutoFit/>
          </a:bodyPr>
          <a:lstStyle/>
          <a:p>
            <a:pPr>
              <a:lnSpc>
                <a:spcPts val="3375"/>
              </a:lnSpc>
            </a:pPr>
            <a:r>
              <a:rPr lang="en-US" sz="3068">
                <a:solidFill>
                  <a:srgbClr val="FF5757"/>
                </a:solidFill>
                <a:latin typeface="Bebas Neue Cyrillic"/>
              </a:rPr>
              <a:t>Evaluation</a:t>
            </a:r>
          </a:p>
        </p:txBody>
      </p:sp>
      <p:sp>
        <p:nvSpPr>
          <p:cNvPr name="TextBox 7" id="7"/>
          <p:cNvSpPr txBox="true"/>
          <p:nvPr/>
        </p:nvSpPr>
        <p:spPr>
          <a:xfrm rot="0">
            <a:off x="1397368" y="2291934"/>
            <a:ext cx="9921827" cy="3067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Split data menjadi train dan test dengan test_size 0.2</a:t>
            </a:r>
          </a:p>
        </p:txBody>
      </p:sp>
      <p:sp>
        <p:nvSpPr>
          <p:cNvPr name="TextBox 8" id="8"/>
          <p:cNvSpPr txBox="true"/>
          <p:nvPr/>
        </p:nvSpPr>
        <p:spPr>
          <a:xfrm rot="0">
            <a:off x="733841" y="1057275"/>
            <a:ext cx="8115300" cy="8879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best model (gradient boosting) :</a:t>
            </a:r>
          </a:p>
          <a:p>
            <a:pPr algn="just">
              <a:lnSpc>
                <a:spcPts val="1551"/>
              </a:lnSpc>
            </a:pPr>
          </a:p>
        </p:txBody>
      </p:sp>
      <p:sp>
        <p:nvSpPr>
          <p:cNvPr name="TextBox 9" id="9"/>
          <p:cNvSpPr txBox="true"/>
          <p:nvPr/>
        </p:nvSpPr>
        <p:spPr>
          <a:xfrm rot="0">
            <a:off x="7982042" y="3675826"/>
            <a:ext cx="8631617" cy="9544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Bold"/>
              </a:rPr>
              <a:t>F1 score</a:t>
            </a:r>
            <a:r>
              <a:rPr lang="en-US" sz="1700">
                <a:solidFill>
                  <a:srgbClr val="000000"/>
                </a:solidFill>
                <a:latin typeface="Montserrat"/>
              </a:rPr>
              <a:t> sebesar </a:t>
            </a:r>
            <a:r>
              <a:rPr lang="en-US" sz="1700">
                <a:solidFill>
                  <a:srgbClr val="000000"/>
                </a:solidFill>
                <a:latin typeface="Montserrat Bold"/>
              </a:rPr>
              <a:t>0.56</a:t>
            </a:r>
            <a:r>
              <a:rPr lang="en-US" sz="1700">
                <a:solidFill>
                  <a:srgbClr val="000000"/>
                </a:solidFill>
                <a:latin typeface="Montserrat"/>
              </a:rPr>
              <a:t> menunjukkan bahwa model memiliki keseimbangan yang baik antara presisi dan recall. </a:t>
            </a:r>
            <a:r>
              <a:rPr lang="en-US" sz="1700">
                <a:solidFill>
                  <a:srgbClr val="000000"/>
                </a:solidFill>
                <a:latin typeface="Montserrat Bold"/>
              </a:rPr>
              <a:t>Akurasi </a:t>
            </a:r>
            <a:r>
              <a:rPr lang="en-US" sz="1700">
                <a:solidFill>
                  <a:srgbClr val="000000"/>
                </a:solidFill>
                <a:latin typeface="Montserrat"/>
              </a:rPr>
              <a:t>model sebesar </a:t>
            </a:r>
            <a:r>
              <a:rPr lang="en-US" sz="1700">
                <a:solidFill>
                  <a:srgbClr val="000000"/>
                </a:solidFill>
                <a:latin typeface="Montserrat Bold"/>
              </a:rPr>
              <a:t>0.79</a:t>
            </a:r>
            <a:r>
              <a:rPr lang="en-US" sz="1700">
                <a:solidFill>
                  <a:srgbClr val="000000"/>
                </a:solidFill>
                <a:latin typeface="Montserrat"/>
              </a:rPr>
              <a:t> menunjukkan bahwa model dapat memprediksi 79% dari semua sampel dengan benar.</a:t>
            </a:r>
          </a:p>
        </p:txBody>
      </p:sp>
      <p:sp>
        <p:nvSpPr>
          <p:cNvPr name="TextBox 10" id="10"/>
          <p:cNvSpPr txBox="true"/>
          <p:nvPr/>
        </p:nvSpPr>
        <p:spPr>
          <a:xfrm rot="0">
            <a:off x="6815761" y="6360796"/>
            <a:ext cx="10271006" cy="28975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Bold"/>
              </a:rPr>
              <a:t>Evaluasi model berdasarkan confusion matrix:</a:t>
            </a:r>
          </a:p>
          <a:p>
            <a:pPr algn="just">
              <a:lnSpc>
                <a:spcPts val="2550"/>
              </a:lnSpc>
            </a:pPr>
            <a:r>
              <a:rPr lang="en-US" sz="1700">
                <a:solidFill>
                  <a:srgbClr val="000000"/>
                </a:solidFill>
                <a:latin typeface="Montserrat Bold"/>
              </a:rPr>
              <a:t>True Negative (TN)</a:t>
            </a:r>
            <a:r>
              <a:rPr lang="en-US" sz="1700">
                <a:solidFill>
                  <a:srgbClr val="000000"/>
                </a:solidFill>
                <a:latin typeface="Montserrat"/>
              </a:rPr>
              <a:t>: 931 - Menunjukkan jumlah pelanggan yang secara benar diprediksi oleh model sebagai non-churn (tidak berpindah) dan memang benar-benar tidak berpindah.</a:t>
            </a:r>
          </a:p>
          <a:p>
            <a:pPr algn="just">
              <a:lnSpc>
                <a:spcPts val="2550"/>
              </a:lnSpc>
            </a:pPr>
            <a:r>
              <a:rPr lang="en-US" sz="1700">
                <a:solidFill>
                  <a:srgbClr val="000000"/>
                </a:solidFill>
                <a:latin typeface="Montserrat Bold"/>
              </a:rPr>
              <a:t>False Positive (FP)</a:t>
            </a:r>
            <a:r>
              <a:rPr lang="en-US" sz="1700">
                <a:solidFill>
                  <a:srgbClr val="000000"/>
                </a:solidFill>
                <a:latin typeface="Montserrat"/>
              </a:rPr>
              <a:t>: 104 - Menunjukkan jumlah pelanggan yang salah diprediksi sebagai churn (berpindah), padahal sebenarnya mereka tidak berpindah.</a:t>
            </a:r>
          </a:p>
          <a:p>
            <a:pPr algn="just">
              <a:lnSpc>
                <a:spcPts val="2550"/>
              </a:lnSpc>
            </a:pPr>
            <a:r>
              <a:rPr lang="en-US" sz="1700">
                <a:solidFill>
                  <a:srgbClr val="000000"/>
                </a:solidFill>
                <a:latin typeface="Montserrat Bold"/>
              </a:rPr>
              <a:t>False Negative (FN)</a:t>
            </a:r>
            <a:r>
              <a:rPr lang="en-US" sz="1700">
                <a:solidFill>
                  <a:srgbClr val="000000"/>
                </a:solidFill>
                <a:latin typeface="Montserrat"/>
              </a:rPr>
              <a:t>: 188 - Menunjukkan jumlah pelanggan yang salah diprediksi sebagai non-churn (tidak berpindah), padahal sebenarnya mereka berpindah.</a:t>
            </a:r>
          </a:p>
          <a:p>
            <a:pPr algn="just">
              <a:lnSpc>
                <a:spcPts val="2550"/>
              </a:lnSpc>
            </a:pPr>
            <a:r>
              <a:rPr lang="en-US" sz="1700">
                <a:solidFill>
                  <a:srgbClr val="000000"/>
                </a:solidFill>
                <a:latin typeface="Montserrat Bold"/>
              </a:rPr>
              <a:t>True Positive (TP)</a:t>
            </a:r>
            <a:r>
              <a:rPr lang="en-US" sz="1700">
                <a:solidFill>
                  <a:srgbClr val="000000"/>
                </a:solidFill>
                <a:latin typeface="Montserrat"/>
              </a:rPr>
              <a:t>: 188 - Menunjukkan jumlah pelanggan yang secara benar diprediksi oleh model sebagai churn (berpindah) dan memang benar-benar berpindah.</a:t>
            </a:r>
          </a:p>
        </p:txBody>
      </p:sp>
      <p:sp>
        <p:nvSpPr>
          <p:cNvPr name="Freeform 11" id="11"/>
          <p:cNvSpPr/>
          <p:nvPr/>
        </p:nvSpPr>
        <p:spPr>
          <a:xfrm flipH="false" flipV="false" rot="0">
            <a:off x="7288870" y="3932702"/>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086209" y="7580674"/>
            <a:ext cx="544144" cy="505374"/>
          </a:xfrm>
          <a:custGeom>
            <a:avLst/>
            <a:gdLst/>
            <a:ahLst/>
            <a:cxnLst/>
            <a:rect r="r" b="b" t="t" l="l"/>
            <a:pathLst>
              <a:path h="505374" w="544144">
                <a:moveTo>
                  <a:pt x="0" y="0"/>
                </a:moveTo>
                <a:lnTo>
                  <a:pt x="544145" y="0"/>
                </a:lnTo>
                <a:lnTo>
                  <a:pt x="544145"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78007" y="0"/>
            <a:ext cx="1609993" cy="10287000"/>
            <a:chOff x="0" y="0"/>
            <a:chExt cx="163674" cy="1045790"/>
          </a:xfrm>
        </p:grpSpPr>
        <p:sp>
          <p:nvSpPr>
            <p:cNvPr name="Freeform 3" id="3"/>
            <p:cNvSpPr/>
            <p:nvPr/>
          </p:nvSpPr>
          <p:spPr>
            <a:xfrm flipH="false" flipV="false" rot="0">
              <a:off x="0" y="0"/>
              <a:ext cx="163674" cy="1045790"/>
            </a:xfrm>
            <a:custGeom>
              <a:avLst/>
              <a:gdLst/>
              <a:ahLst/>
              <a:cxnLst/>
              <a:rect r="r" b="b" t="t" l="l"/>
              <a:pathLst>
                <a:path h="1045790" w="163674">
                  <a:moveTo>
                    <a:pt x="0" y="0"/>
                  </a:moveTo>
                  <a:lnTo>
                    <a:pt x="163674" y="0"/>
                  </a:lnTo>
                  <a:lnTo>
                    <a:pt x="163674" y="1045790"/>
                  </a:lnTo>
                  <a:lnTo>
                    <a:pt x="0" y="1045790"/>
                  </a:lnTo>
                  <a:close/>
                </a:path>
              </a:pathLst>
            </a:custGeom>
            <a:solidFill>
              <a:srgbClr val="0A396D"/>
            </a:solidFill>
          </p:spPr>
        </p:sp>
        <p:sp>
          <p:nvSpPr>
            <p:cNvPr name="TextBox 4" id="4"/>
            <p:cNvSpPr txBox="true"/>
            <p:nvPr/>
          </p:nvSpPr>
          <p:spPr>
            <a:xfrm>
              <a:off x="0" y="0"/>
              <a:ext cx="163674" cy="1045790"/>
            </a:xfrm>
            <a:prstGeom prst="rect">
              <a:avLst/>
            </a:prstGeom>
          </p:spPr>
          <p:txBody>
            <a:bodyPr anchor="ctr" rtlCol="false" tIns="50800" lIns="50800" bIns="50800" rIns="50800"/>
            <a:lstStyle/>
            <a:p>
              <a:pPr algn="ctr">
                <a:lnSpc>
                  <a:spcPts val="2160"/>
                </a:lnSpc>
              </a:pPr>
            </a:p>
          </p:txBody>
        </p:sp>
      </p:grpSp>
      <p:sp>
        <p:nvSpPr>
          <p:cNvPr name="Freeform 5" id="5"/>
          <p:cNvSpPr/>
          <p:nvPr/>
        </p:nvSpPr>
        <p:spPr>
          <a:xfrm flipH="false" flipV="false" rot="0">
            <a:off x="368513" y="502647"/>
            <a:ext cx="3394436" cy="1052106"/>
          </a:xfrm>
          <a:custGeom>
            <a:avLst/>
            <a:gdLst/>
            <a:ahLst/>
            <a:cxnLst/>
            <a:rect r="r" b="b" t="t" l="l"/>
            <a:pathLst>
              <a:path h="1052106" w="3394436">
                <a:moveTo>
                  <a:pt x="0" y="0"/>
                </a:moveTo>
                <a:lnTo>
                  <a:pt x="3394436" y="0"/>
                </a:lnTo>
                <a:lnTo>
                  <a:pt x="3394436" y="1052106"/>
                </a:lnTo>
                <a:lnTo>
                  <a:pt x="0" y="1052106"/>
                </a:lnTo>
                <a:lnTo>
                  <a:pt x="0" y="0"/>
                </a:lnTo>
                <a:close/>
              </a:path>
            </a:pathLst>
          </a:custGeom>
          <a:blipFill>
            <a:blip r:embed="rId2"/>
            <a:stretch>
              <a:fillRect l="0" t="0" r="0" b="-9207"/>
            </a:stretch>
          </a:blipFill>
        </p:spPr>
      </p:sp>
      <p:grpSp>
        <p:nvGrpSpPr>
          <p:cNvPr name="Group 6" id="6"/>
          <p:cNvGrpSpPr/>
          <p:nvPr/>
        </p:nvGrpSpPr>
        <p:grpSpPr>
          <a:xfrm rot="0">
            <a:off x="6181051" y="3090984"/>
            <a:ext cx="4105033" cy="41050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9" id="9"/>
          <p:cNvGrpSpPr/>
          <p:nvPr/>
        </p:nvGrpSpPr>
        <p:grpSpPr>
          <a:xfrm rot="0">
            <a:off x="6333797" y="3243730"/>
            <a:ext cx="3799540" cy="379954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627B"/>
            </a:solidFill>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sp>
        <p:nvSpPr>
          <p:cNvPr name="Freeform 12" id="12"/>
          <p:cNvSpPr/>
          <p:nvPr/>
        </p:nvSpPr>
        <p:spPr>
          <a:xfrm flipH="false" flipV="false" rot="0">
            <a:off x="7251820" y="4161753"/>
            <a:ext cx="1963494" cy="1963494"/>
          </a:xfrm>
          <a:custGeom>
            <a:avLst/>
            <a:gdLst/>
            <a:ahLst/>
            <a:cxnLst/>
            <a:rect r="r" b="b" t="t" l="l"/>
            <a:pathLst>
              <a:path h="1963494" w="1963494">
                <a:moveTo>
                  <a:pt x="0" y="0"/>
                </a:moveTo>
                <a:lnTo>
                  <a:pt x="1963494" y="0"/>
                </a:lnTo>
                <a:lnTo>
                  <a:pt x="1963494" y="1963494"/>
                </a:lnTo>
                <a:lnTo>
                  <a:pt x="0" y="1963494"/>
                </a:lnTo>
                <a:lnTo>
                  <a:pt x="0" y="0"/>
                </a:lnTo>
                <a:close/>
              </a:path>
            </a:pathLst>
          </a:custGeom>
          <a:blipFill>
            <a:blip r:embed="rId3"/>
            <a:stretch>
              <a:fillRect l="0" t="0" r="0" b="0"/>
            </a:stretch>
          </a:blipFill>
        </p:spPr>
      </p:sp>
      <p:grpSp>
        <p:nvGrpSpPr>
          <p:cNvPr name="Group 13" id="13"/>
          <p:cNvGrpSpPr/>
          <p:nvPr/>
        </p:nvGrpSpPr>
        <p:grpSpPr>
          <a:xfrm rot="0">
            <a:off x="3580091" y="4713232"/>
            <a:ext cx="860536" cy="86053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5" id="15"/>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sp>
        <p:nvSpPr>
          <p:cNvPr name="TextBox 16" id="16"/>
          <p:cNvSpPr txBox="true"/>
          <p:nvPr/>
        </p:nvSpPr>
        <p:spPr>
          <a:xfrm rot="0">
            <a:off x="5430407" y="7919916"/>
            <a:ext cx="6150514" cy="784225"/>
          </a:xfrm>
          <a:prstGeom prst="rect">
            <a:avLst/>
          </a:prstGeom>
        </p:spPr>
        <p:txBody>
          <a:bodyPr anchor="t" rtlCol="false" tIns="0" lIns="0" bIns="0" rIns="0">
            <a:spAutoFit/>
          </a:bodyPr>
          <a:lstStyle/>
          <a:p>
            <a:pPr>
              <a:lnSpc>
                <a:spcPts val="6049"/>
              </a:lnSpc>
            </a:pPr>
            <a:r>
              <a:rPr lang="en-US" sz="5499">
                <a:solidFill>
                  <a:srgbClr val="FA3A2F"/>
                </a:solidFill>
                <a:latin typeface="Bebas Neue Cyrillic"/>
              </a:rPr>
              <a:t>BUSINESS RECOMMENDATION</a:t>
            </a:r>
          </a:p>
        </p:txBody>
      </p:sp>
      <p:sp>
        <p:nvSpPr>
          <p:cNvPr name="AutoShape 17" id="17"/>
          <p:cNvSpPr/>
          <p:nvPr/>
        </p:nvSpPr>
        <p:spPr>
          <a:xfrm flipV="true">
            <a:off x="4440627" y="5143500"/>
            <a:ext cx="1430273" cy="19050"/>
          </a:xfrm>
          <a:prstGeom prst="line">
            <a:avLst/>
          </a:prstGeom>
          <a:ln cap="flat" w="38100">
            <a:solidFill>
              <a:srgbClr val="000000"/>
            </a:solidFill>
            <a:prstDash val="solid"/>
            <a:headEnd type="none" len="sm" w="sm"/>
            <a:tailEnd type="none" len="sm" w="sm"/>
          </a:ln>
        </p:spPr>
      </p:sp>
      <p:grpSp>
        <p:nvGrpSpPr>
          <p:cNvPr name="Group 18" id="18"/>
          <p:cNvGrpSpPr/>
          <p:nvPr/>
        </p:nvGrpSpPr>
        <p:grpSpPr>
          <a:xfrm rot="0">
            <a:off x="11716864" y="4684659"/>
            <a:ext cx="860536" cy="86053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sp>
        <p:nvSpPr>
          <p:cNvPr name="AutoShape 21" id="21"/>
          <p:cNvSpPr/>
          <p:nvPr/>
        </p:nvSpPr>
        <p:spPr>
          <a:xfrm flipV="true">
            <a:off x="10286337" y="5133975"/>
            <a:ext cx="1430273" cy="19050"/>
          </a:xfrm>
          <a:prstGeom prst="line">
            <a:avLst/>
          </a:prstGeom>
          <a:ln cap="flat" w="38100">
            <a:solidFill>
              <a:srgbClr val="000000"/>
            </a:solidFill>
            <a:prstDash val="solid"/>
            <a:headEnd type="none" len="sm" w="sm"/>
            <a:tailEnd type="none" len="sm" w="sm"/>
          </a:ln>
        </p:spPr>
      </p:sp>
      <p:grpSp>
        <p:nvGrpSpPr>
          <p:cNvPr name="Group 22" id="22"/>
          <p:cNvGrpSpPr/>
          <p:nvPr/>
        </p:nvGrpSpPr>
        <p:grpSpPr>
          <a:xfrm rot="0">
            <a:off x="7803299" y="1028700"/>
            <a:ext cx="860536" cy="86053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sp>
        <p:nvSpPr>
          <p:cNvPr name="AutoShape 25" id="25"/>
          <p:cNvSpPr/>
          <p:nvPr/>
        </p:nvSpPr>
        <p:spPr>
          <a:xfrm>
            <a:off x="8233567" y="1889236"/>
            <a:ext cx="430268" cy="1201747"/>
          </a:xfrm>
          <a:prstGeom prst="line">
            <a:avLst/>
          </a:prstGeom>
          <a:ln cap="flat" w="38100">
            <a:solidFill>
              <a:srgbClr val="000000"/>
            </a:solidFill>
            <a:prstDash val="solid"/>
            <a:headEnd type="none" len="sm" w="sm"/>
            <a:tailEnd type="none" len="sm" w="sm"/>
          </a:ln>
        </p:spPr>
      </p:sp>
      <p:sp>
        <p:nvSpPr>
          <p:cNvPr name="TextBox 26" id="26"/>
          <p:cNvSpPr txBox="true"/>
          <p:nvPr/>
        </p:nvSpPr>
        <p:spPr>
          <a:xfrm rot="0">
            <a:off x="3820025" y="4871085"/>
            <a:ext cx="506094" cy="487680"/>
          </a:xfrm>
          <a:prstGeom prst="rect">
            <a:avLst/>
          </a:prstGeom>
        </p:spPr>
        <p:txBody>
          <a:bodyPr anchor="t" rtlCol="false" tIns="0" lIns="0" bIns="0" rIns="0">
            <a:spAutoFit/>
          </a:bodyPr>
          <a:lstStyle/>
          <a:p>
            <a:pPr algn="just">
              <a:lnSpc>
                <a:spcPts val="4050"/>
              </a:lnSpc>
            </a:pPr>
            <a:r>
              <a:rPr lang="en-US" sz="2700">
                <a:solidFill>
                  <a:srgbClr val="000000"/>
                </a:solidFill>
                <a:latin typeface="Montserrat Bold"/>
              </a:rPr>
              <a:t>01</a:t>
            </a:r>
          </a:p>
        </p:txBody>
      </p:sp>
      <p:sp>
        <p:nvSpPr>
          <p:cNvPr name="TextBox 27" id="27"/>
          <p:cNvSpPr txBox="true"/>
          <p:nvPr/>
        </p:nvSpPr>
        <p:spPr>
          <a:xfrm rot="0">
            <a:off x="7999570" y="1177028"/>
            <a:ext cx="506094" cy="487680"/>
          </a:xfrm>
          <a:prstGeom prst="rect">
            <a:avLst/>
          </a:prstGeom>
        </p:spPr>
        <p:txBody>
          <a:bodyPr anchor="t" rtlCol="false" tIns="0" lIns="0" bIns="0" rIns="0">
            <a:spAutoFit/>
          </a:bodyPr>
          <a:lstStyle/>
          <a:p>
            <a:pPr algn="just">
              <a:lnSpc>
                <a:spcPts val="4050"/>
              </a:lnSpc>
            </a:pPr>
            <a:r>
              <a:rPr lang="en-US" sz="2700">
                <a:solidFill>
                  <a:srgbClr val="000000"/>
                </a:solidFill>
                <a:latin typeface="Montserrat Bold"/>
              </a:rPr>
              <a:t>02</a:t>
            </a:r>
          </a:p>
        </p:txBody>
      </p:sp>
      <p:sp>
        <p:nvSpPr>
          <p:cNvPr name="TextBox 28" id="28"/>
          <p:cNvSpPr txBox="true"/>
          <p:nvPr/>
        </p:nvSpPr>
        <p:spPr>
          <a:xfrm rot="0">
            <a:off x="11894085" y="4861560"/>
            <a:ext cx="506094" cy="487680"/>
          </a:xfrm>
          <a:prstGeom prst="rect">
            <a:avLst/>
          </a:prstGeom>
        </p:spPr>
        <p:txBody>
          <a:bodyPr anchor="t" rtlCol="false" tIns="0" lIns="0" bIns="0" rIns="0">
            <a:spAutoFit/>
          </a:bodyPr>
          <a:lstStyle/>
          <a:p>
            <a:pPr algn="just">
              <a:lnSpc>
                <a:spcPts val="4050"/>
              </a:lnSpc>
            </a:pPr>
            <a:r>
              <a:rPr lang="en-US" sz="2700">
                <a:solidFill>
                  <a:srgbClr val="000000"/>
                </a:solidFill>
                <a:latin typeface="Montserrat Bold"/>
              </a:rPr>
              <a:t>03</a:t>
            </a:r>
          </a:p>
        </p:txBody>
      </p:sp>
      <p:sp>
        <p:nvSpPr>
          <p:cNvPr name="TextBox 29" id="29"/>
          <p:cNvSpPr txBox="true"/>
          <p:nvPr/>
        </p:nvSpPr>
        <p:spPr>
          <a:xfrm rot="0">
            <a:off x="1587444" y="3700744"/>
            <a:ext cx="4351011" cy="855344"/>
          </a:xfrm>
          <a:prstGeom prst="rect">
            <a:avLst/>
          </a:prstGeom>
        </p:spPr>
        <p:txBody>
          <a:bodyPr anchor="t" rtlCol="false" tIns="0" lIns="0" bIns="0" rIns="0">
            <a:spAutoFit/>
          </a:bodyPr>
          <a:lstStyle/>
          <a:p>
            <a:pPr>
              <a:lnSpc>
                <a:spcPts val="3450"/>
              </a:lnSpc>
            </a:pPr>
            <a:r>
              <a:rPr lang="en-US" sz="2300">
                <a:solidFill>
                  <a:srgbClr val="000000"/>
                </a:solidFill>
                <a:latin typeface="Montserrat Bold"/>
              </a:rPr>
              <a:t>Pengembangan Strategi Pemasaran Berbasis Lokasi</a:t>
            </a:r>
          </a:p>
        </p:txBody>
      </p:sp>
      <p:sp>
        <p:nvSpPr>
          <p:cNvPr name="TextBox 30" id="30"/>
          <p:cNvSpPr txBox="true"/>
          <p:nvPr/>
        </p:nvSpPr>
        <p:spPr>
          <a:xfrm rot="0">
            <a:off x="8825968" y="1217033"/>
            <a:ext cx="4351011" cy="417194"/>
          </a:xfrm>
          <a:prstGeom prst="rect">
            <a:avLst/>
          </a:prstGeom>
        </p:spPr>
        <p:txBody>
          <a:bodyPr anchor="t" rtlCol="false" tIns="0" lIns="0" bIns="0" rIns="0">
            <a:spAutoFit/>
          </a:bodyPr>
          <a:lstStyle/>
          <a:p>
            <a:pPr>
              <a:lnSpc>
                <a:spcPts val="3450"/>
              </a:lnSpc>
            </a:pPr>
            <a:r>
              <a:rPr lang="en-US" sz="2300">
                <a:solidFill>
                  <a:srgbClr val="000000"/>
                </a:solidFill>
                <a:latin typeface="Montserrat Bold"/>
              </a:rPr>
              <a:t>Program Loyality &amp; Intensif</a:t>
            </a:r>
          </a:p>
        </p:txBody>
      </p:sp>
      <p:sp>
        <p:nvSpPr>
          <p:cNvPr name="TextBox 31" id="31"/>
          <p:cNvSpPr txBox="true"/>
          <p:nvPr/>
        </p:nvSpPr>
        <p:spPr>
          <a:xfrm rot="0">
            <a:off x="11001474" y="3700744"/>
            <a:ext cx="4351011" cy="855344"/>
          </a:xfrm>
          <a:prstGeom prst="rect">
            <a:avLst/>
          </a:prstGeom>
        </p:spPr>
        <p:txBody>
          <a:bodyPr anchor="t" rtlCol="false" tIns="0" lIns="0" bIns="0" rIns="0">
            <a:spAutoFit/>
          </a:bodyPr>
          <a:lstStyle/>
          <a:p>
            <a:pPr algn="r">
              <a:lnSpc>
                <a:spcPts val="3450"/>
              </a:lnSpc>
            </a:pPr>
            <a:r>
              <a:rPr lang="en-US" sz="2300">
                <a:solidFill>
                  <a:srgbClr val="000000"/>
                </a:solidFill>
                <a:latin typeface="Montserrat Bold"/>
              </a:rPr>
              <a:t>Segmentasi Pasar Berbasis Kategori Produk</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961599"/>
            <a:chOff x="0" y="0"/>
            <a:chExt cx="1859182" cy="301080"/>
          </a:xfrm>
        </p:grpSpPr>
        <p:sp>
          <p:nvSpPr>
            <p:cNvPr name="Freeform 3" id="3"/>
            <p:cNvSpPr/>
            <p:nvPr/>
          </p:nvSpPr>
          <p:spPr>
            <a:xfrm flipH="false" flipV="false" rot="0">
              <a:off x="0" y="0"/>
              <a:ext cx="1859182" cy="301080"/>
            </a:xfrm>
            <a:custGeom>
              <a:avLst/>
              <a:gdLst/>
              <a:ahLst/>
              <a:cxnLst/>
              <a:rect r="r" b="b" t="t" l="l"/>
              <a:pathLst>
                <a:path h="301080" w="1859182">
                  <a:moveTo>
                    <a:pt x="0" y="0"/>
                  </a:moveTo>
                  <a:lnTo>
                    <a:pt x="1859182" y="0"/>
                  </a:lnTo>
                  <a:lnTo>
                    <a:pt x="1859182" y="301080"/>
                  </a:lnTo>
                  <a:lnTo>
                    <a:pt x="0" y="301080"/>
                  </a:lnTo>
                  <a:close/>
                </a:path>
              </a:pathLst>
            </a:custGeom>
            <a:solidFill>
              <a:srgbClr val="0A396D"/>
            </a:solidFill>
          </p:spPr>
        </p:sp>
        <p:sp>
          <p:nvSpPr>
            <p:cNvPr name="TextBox 4" id="4"/>
            <p:cNvSpPr txBox="true"/>
            <p:nvPr/>
          </p:nvSpPr>
          <p:spPr>
            <a:xfrm>
              <a:off x="0" y="0"/>
              <a:ext cx="1859182" cy="301080"/>
            </a:xfrm>
            <a:prstGeom prst="rect">
              <a:avLst/>
            </a:prstGeom>
          </p:spPr>
          <p:txBody>
            <a:bodyPr anchor="ctr" rtlCol="false" tIns="50800" lIns="50800" bIns="50800" rIns="50800"/>
            <a:lstStyle/>
            <a:p>
              <a:pPr algn="ctr">
                <a:lnSpc>
                  <a:spcPts val="2160"/>
                </a:lnSpc>
              </a:pPr>
            </a:p>
          </p:txBody>
        </p:sp>
      </p:grpSp>
      <p:sp>
        <p:nvSpPr>
          <p:cNvPr name="Freeform 5" id="5"/>
          <p:cNvSpPr/>
          <p:nvPr/>
        </p:nvSpPr>
        <p:spPr>
          <a:xfrm flipH="false" flipV="false" rot="0">
            <a:off x="11419784" y="5215356"/>
            <a:ext cx="5013638" cy="3008183"/>
          </a:xfrm>
          <a:custGeom>
            <a:avLst/>
            <a:gdLst/>
            <a:ahLst/>
            <a:cxnLst/>
            <a:rect r="r" b="b" t="t" l="l"/>
            <a:pathLst>
              <a:path h="3008183" w="5013638">
                <a:moveTo>
                  <a:pt x="0" y="0"/>
                </a:moveTo>
                <a:lnTo>
                  <a:pt x="5013638" y="0"/>
                </a:lnTo>
                <a:lnTo>
                  <a:pt x="5013638" y="3008183"/>
                </a:lnTo>
                <a:lnTo>
                  <a:pt x="0" y="3008183"/>
                </a:lnTo>
                <a:lnTo>
                  <a:pt x="0" y="0"/>
                </a:lnTo>
                <a:close/>
              </a:path>
            </a:pathLst>
          </a:custGeom>
          <a:blipFill>
            <a:blip r:embed="rId2"/>
            <a:stretch>
              <a:fillRect l="0" t="0" r="0" b="0"/>
            </a:stretch>
          </a:blipFill>
        </p:spPr>
      </p:sp>
      <p:sp>
        <p:nvSpPr>
          <p:cNvPr name="Freeform 6" id="6"/>
          <p:cNvSpPr/>
          <p:nvPr/>
        </p:nvSpPr>
        <p:spPr>
          <a:xfrm flipH="false" flipV="false" rot="0">
            <a:off x="3131379" y="3857008"/>
            <a:ext cx="1101113" cy="1101113"/>
          </a:xfrm>
          <a:custGeom>
            <a:avLst/>
            <a:gdLst/>
            <a:ahLst/>
            <a:cxnLst/>
            <a:rect r="r" b="b" t="t" l="l"/>
            <a:pathLst>
              <a:path h="1101113" w="1101113">
                <a:moveTo>
                  <a:pt x="0" y="0"/>
                </a:moveTo>
                <a:lnTo>
                  <a:pt x="1101114" y="0"/>
                </a:lnTo>
                <a:lnTo>
                  <a:pt x="1101114" y="1101113"/>
                </a:lnTo>
                <a:lnTo>
                  <a:pt x="0" y="1101113"/>
                </a:lnTo>
                <a:lnTo>
                  <a:pt x="0" y="0"/>
                </a:lnTo>
                <a:close/>
              </a:path>
            </a:pathLst>
          </a:custGeom>
          <a:blipFill>
            <a:blip r:embed="rId3"/>
            <a:stretch>
              <a:fillRect l="0" t="0" r="0" b="0"/>
            </a:stretch>
          </a:blipFill>
        </p:spPr>
      </p:sp>
      <p:sp>
        <p:nvSpPr>
          <p:cNvPr name="AutoShape 7" id="7"/>
          <p:cNvSpPr/>
          <p:nvPr/>
        </p:nvSpPr>
        <p:spPr>
          <a:xfrm>
            <a:off x="3677174" y="2961599"/>
            <a:ext cx="4762" cy="895409"/>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277975" y="8998603"/>
            <a:ext cx="3394436" cy="1052106"/>
          </a:xfrm>
          <a:custGeom>
            <a:avLst/>
            <a:gdLst/>
            <a:ahLst/>
            <a:cxnLst/>
            <a:rect r="r" b="b" t="t" l="l"/>
            <a:pathLst>
              <a:path h="1052106" w="3394436">
                <a:moveTo>
                  <a:pt x="0" y="0"/>
                </a:moveTo>
                <a:lnTo>
                  <a:pt x="3394436" y="0"/>
                </a:lnTo>
                <a:lnTo>
                  <a:pt x="3394436" y="1052105"/>
                </a:lnTo>
                <a:lnTo>
                  <a:pt x="0" y="1052105"/>
                </a:lnTo>
                <a:lnTo>
                  <a:pt x="0" y="0"/>
                </a:lnTo>
                <a:close/>
              </a:path>
            </a:pathLst>
          </a:custGeom>
          <a:blipFill>
            <a:blip r:embed="rId4"/>
            <a:stretch>
              <a:fillRect l="0" t="0" r="0" b="-9207"/>
            </a:stretch>
          </a:blipFill>
        </p:spPr>
      </p:sp>
      <p:sp>
        <p:nvSpPr>
          <p:cNvPr name="Freeform 9" id="9"/>
          <p:cNvSpPr/>
          <p:nvPr/>
        </p:nvSpPr>
        <p:spPr>
          <a:xfrm flipH="false" flipV="false" rot="0">
            <a:off x="13193676" y="552606"/>
            <a:ext cx="2408968" cy="2408968"/>
          </a:xfrm>
          <a:custGeom>
            <a:avLst/>
            <a:gdLst/>
            <a:ahLst/>
            <a:cxnLst/>
            <a:rect r="r" b="b" t="t" l="l"/>
            <a:pathLst>
              <a:path h="2408968" w="2408968">
                <a:moveTo>
                  <a:pt x="0" y="0"/>
                </a:moveTo>
                <a:lnTo>
                  <a:pt x="2408968" y="0"/>
                </a:lnTo>
                <a:lnTo>
                  <a:pt x="2408968" y="2408968"/>
                </a:lnTo>
                <a:lnTo>
                  <a:pt x="0" y="2408968"/>
                </a:lnTo>
                <a:lnTo>
                  <a:pt x="0" y="0"/>
                </a:lnTo>
                <a:close/>
              </a:path>
            </a:pathLst>
          </a:custGeom>
          <a:blipFill>
            <a:blip r:embed="rId5"/>
            <a:stretch>
              <a:fillRect l="0" t="0" r="0" b="0"/>
            </a:stretch>
          </a:blipFill>
        </p:spPr>
      </p:sp>
      <p:sp>
        <p:nvSpPr>
          <p:cNvPr name="TextBox 10" id="10"/>
          <p:cNvSpPr txBox="true"/>
          <p:nvPr/>
        </p:nvSpPr>
        <p:spPr>
          <a:xfrm rot="0">
            <a:off x="2174863" y="5382138"/>
            <a:ext cx="8780271" cy="2607944"/>
          </a:xfrm>
          <a:prstGeom prst="rect">
            <a:avLst/>
          </a:prstGeom>
        </p:spPr>
        <p:txBody>
          <a:bodyPr anchor="t" rtlCol="false" tIns="0" lIns="0" bIns="0" rIns="0">
            <a:spAutoFit/>
          </a:bodyPr>
          <a:lstStyle/>
          <a:p>
            <a:pPr algn="just">
              <a:lnSpc>
                <a:spcPts val="3450"/>
              </a:lnSpc>
            </a:pPr>
            <a:r>
              <a:rPr lang="en-US" sz="2300">
                <a:solidFill>
                  <a:srgbClr val="000000"/>
                </a:solidFill>
                <a:latin typeface="Montserrat"/>
              </a:rPr>
              <a:t>Mengingat Jakarta memiliki pangsa pasar yang lebih besar, Perusahaan Telekomunikasi bisa meningkatkan investasi dan fokus pemasaran untuk mempertahankan posisi ini. Memperluas layanan atau menawarkan promosi yang menarik di Jakarta dapat memperkuat loyalitas pelanggan yang sudah ada dan menarik pelanggan baru.</a:t>
            </a:r>
          </a:p>
        </p:txBody>
      </p:sp>
      <p:sp>
        <p:nvSpPr>
          <p:cNvPr name="TextBox 11" id="11"/>
          <p:cNvSpPr txBox="true"/>
          <p:nvPr/>
        </p:nvSpPr>
        <p:spPr>
          <a:xfrm rot="0">
            <a:off x="1800508" y="852784"/>
            <a:ext cx="7343492" cy="1246505"/>
          </a:xfrm>
          <a:prstGeom prst="rect">
            <a:avLst/>
          </a:prstGeom>
        </p:spPr>
        <p:txBody>
          <a:bodyPr anchor="t" rtlCol="false" tIns="0" lIns="0" bIns="0" rIns="0">
            <a:spAutoFit/>
          </a:bodyPr>
          <a:lstStyle/>
          <a:p>
            <a:pPr>
              <a:lnSpc>
                <a:spcPts val="4959"/>
              </a:lnSpc>
            </a:pPr>
            <a:r>
              <a:rPr lang="en-US" sz="3999">
                <a:solidFill>
                  <a:srgbClr val="FFFFFF"/>
                </a:solidFill>
                <a:latin typeface="Montserrat Bold"/>
              </a:rPr>
              <a:t>Pengembangan Strategi Pemasaran Berbasis Lokasi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961599"/>
            <a:chOff x="0" y="0"/>
            <a:chExt cx="1859182" cy="301080"/>
          </a:xfrm>
        </p:grpSpPr>
        <p:sp>
          <p:nvSpPr>
            <p:cNvPr name="Freeform 3" id="3"/>
            <p:cNvSpPr/>
            <p:nvPr/>
          </p:nvSpPr>
          <p:spPr>
            <a:xfrm flipH="false" flipV="false" rot="0">
              <a:off x="0" y="0"/>
              <a:ext cx="1859182" cy="301080"/>
            </a:xfrm>
            <a:custGeom>
              <a:avLst/>
              <a:gdLst/>
              <a:ahLst/>
              <a:cxnLst/>
              <a:rect r="r" b="b" t="t" l="l"/>
              <a:pathLst>
                <a:path h="301080" w="1859182">
                  <a:moveTo>
                    <a:pt x="0" y="0"/>
                  </a:moveTo>
                  <a:lnTo>
                    <a:pt x="1859182" y="0"/>
                  </a:lnTo>
                  <a:lnTo>
                    <a:pt x="1859182" y="301080"/>
                  </a:lnTo>
                  <a:lnTo>
                    <a:pt x="0" y="301080"/>
                  </a:lnTo>
                  <a:close/>
                </a:path>
              </a:pathLst>
            </a:custGeom>
            <a:solidFill>
              <a:srgbClr val="0A396D"/>
            </a:solidFill>
          </p:spPr>
        </p:sp>
        <p:sp>
          <p:nvSpPr>
            <p:cNvPr name="TextBox 4" id="4"/>
            <p:cNvSpPr txBox="true"/>
            <p:nvPr/>
          </p:nvSpPr>
          <p:spPr>
            <a:xfrm>
              <a:off x="0" y="0"/>
              <a:ext cx="1859182" cy="301080"/>
            </a:xfrm>
            <a:prstGeom prst="rect">
              <a:avLst/>
            </a:prstGeom>
          </p:spPr>
          <p:txBody>
            <a:bodyPr anchor="ctr" rtlCol="false" tIns="50800" lIns="50800" bIns="50800" rIns="50800"/>
            <a:lstStyle/>
            <a:p>
              <a:pPr algn="ctr">
                <a:lnSpc>
                  <a:spcPts val="2160"/>
                </a:lnSpc>
              </a:pPr>
            </a:p>
          </p:txBody>
        </p:sp>
      </p:grpSp>
      <p:sp>
        <p:nvSpPr>
          <p:cNvPr name="Freeform 5" id="5"/>
          <p:cNvSpPr/>
          <p:nvPr/>
        </p:nvSpPr>
        <p:spPr>
          <a:xfrm flipH="false" flipV="false" rot="0">
            <a:off x="277975" y="8998603"/>
            <a:ext cx="3394436" cy="1052106"/>
          </a:xfrm>
          <a:custGeom>
            <a:avLst/>
            <a:gdLst/>
            <a:ahLst/>
            <a:cxnLst/>
            <a:rect r="r" b="b" t="t" l="l"/>
            <a:pathLst>
              <a:path h="1052106" w="3394436">
                <a:moveTo>
                  <a:pt x="0" y="0"/>
                </a:moveTo>
                <a:lnTo>
                  <a:pt x="3394436" y="0"/>
                </a:lnTo>
                <a:lnTo>
                  <a:pt x="3394436" y="1052105"/>
                </a:lnTo>
                <a:lnTo>
                  <a:pt x="0" y="1052105"/>
                </a:lnTo>
                <a:lnTo>
                  <a:pt x="0" y="0"/>
                </a:lnTo>
                <a:close/>
              </a:path>
            </a:pathLst>
          </a:custGeom>
          <a:blipFill>
            <a:blip r:embed="rId2"/>
            <a:stretch>
              <a:fillRect l="0" t="0" r="0" b="-9207"/>
            </a:stretch>
          </a:blipFill>
        </p:spPr>
      </p:sp>
      <p:sp>
        <p:nvSpPr>
          <p:cNvPr name="Freeform 6" id="6"/>
          <p:cNvSpPr/>
          <p:nvPr/>
        </p:nvSpPr>
        <p:spPr>
          <a:xfrm flipH="false" flipV="false" rot="0">
            <a:off x="5786261" y="3857033"/>
            <a:ext cx="1101088" cy="1101088"/>
          </a:xfrm>
          <a:custGeom>
            <a:avLst/>
            <a:gdLst/>
            <a:ahLst/>
            <a:cxnLst/>
            <a:rect r="r" b="b" t="t" l="l"/>
            <a:pathLst>
              <a:path h="1101088" w="1101088">
                <a:moveTo>
                  <a:pt x="0" y="0"/>
                </a:moveTo>
                <a:lnTo>
                  <a:pt x="1101088" y="0"/>
                </a:lnTo>
                <a:lnTo>
                  <a:pt x="1101088" y="1101088"/>
                </a:lnTo>
                <a:lnTo>
                  <a:pt x="0" y="1101088"/>
                </a:lnTo>
                <a:lnTo>
                  <a:pt x="0" y="0"/>
                </a:lnTo>
                <a:close/>
              </a:path>
            </a:pathLst>
          </a:custGeom>
          <a:blipFill>
            <a:blip r:embed="rId3"/>
            <a:stretch>
              <a:fillRect l="0" t="0" r="0" b="0"/>
            </a:stretch>
          </a:blipFill>
        </p:spPr>
      </p:sp>
      <p:sp>
        <p:nvSpPr>
          <p:cNvPr name="AutoShape 7" id="7"/>
          <p:cNvSpPr/>
          <p:nvPr/>
        </p:nvSpPr>
        <p:spPr>
          <a:xfrm>
            <a:off x="6327280" y="2961624"/>
            <a:ext cx="9525" cy="895409"/>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11419784" y="4986210"/>
            <a:ext cx="5528594" cy="2883267"/>
          </a:xfrm>
          <a:custGeom>
            <a:avLst/>
            <a:gdLst/>
            <a:ahLst/>
            <a:cxnLst/>
            <a:rect r="r" b="b" t="t" l="l"/>
            <a:pathLst>
              <a:path h="2883267" w="5528594">
                <a:moveTo>
                  <a:pt x="0" y="0"/>
                </a:moveTo>
                <a:lnTo>
                  <a:pt x="5528594" y="0"/>
                </a:lnTo>
                <a:lnTo>
                  <a:pt x="5528594" y="2883267"/>
                </a:lnTo>
                <a:lnTo>
                  <a:pt x="0" y="2883267"/>
                </a:lnTo>
                <a:lnTo>
                  <a:pt x="0" y="0"/>
                </a:lnTo>
                <a:close/>
              </a:path>
            </a:pathLst>
          </a:custGeom>
          <a:blipFill>
            <a:blip r:embed="rId4"/>
            <a:stretch>
              <a:fillRect l="0" t="0" r="0" b="0"/>
            </a:stretch>
          </a:blipFill>
        </p:spPr>
      </p:sp>
      <p:sp>
        <p:nvSpPr>
          <p:cNvPr name="Freeform 9" id="9"/>
          <p:cNvSpPr/>
          <p:nvPr/>
        </p:nvSpPr>
        <p:spPr>
          <a:xfrm flipH="false" flipV="false" rot="0">
            <a:off x="13994899" y="889587"/>
            <a:ext cx="2071986" cy="2071986"/>
          </a:xfrm>
          <a:custGeom>
            <a:avLst/>
            <a:gdLst/>
            <a:ahLst/>
            <a:cxnLst/>
            <a:rect r="r" b="b" t="t" l="l"/>
            <a:pathLst>
              <a:path h="2071986" w="2071986">
                <a:moveTo>
                  <a:pt x="0" y="0"/>
                </a:moveTo>
                <a:lnTo>
                  <a:pt x="2071986" y="0"/>
                </a:lnTo>
                <a:lnTo>
                  <a:pt x="2071986" y="2071987"/>
                </a:lnTo>
                <a:lnTo>
                  <a:pt x="0" y="2071987"/>
                </a:lnTo>
                <a:lnTo>
                  <a:pt x="0" y="0"/>
                </a:lnTo>
                <a:close/>
              </a:path>
            </a:pathLst>
          </a:custGeom>
          <a:blipFill>
            <a:blip r:embed="rId5"/>
            <a:stretch>
              <a:fillRect l="0" t="0" r="0" b="0"/>
            </a:stretch>
          </a:blipFill>
        </p:spPr>
      </p:sp>
      <p:sp>
        <p:nvSpPr>
          <p:cNvPr name="TextBox 10" id="10"/>
          <p:cNvSpPr txBox="true"/>
          <p:nvPr/>
        </p:nvSpPr>
        <p:spPr>
          <a:xfrm rot="0">
            <a:off x="1975193" y="5528684"/>
            <a:ext cx="8780271" cy="1731644"/>
          </a:xfrm>
          <a:prstGeom prst="rect">
            <a:avLst/>
          </a:prstGeom>
        </p:spPr>
        <p:txBody>
          <a:bodyPr anchor="t" rtlCol="false" tIns="0" lIns="0" bIns="0" rIns="0">
            <a:spAutoFit/>
          </a:bodyPr>
          <a:lstStyle/>
          <a:p>
            <a:pPr algn="just">
              <a:lnSpc>
                <a:spcPts val="3450"/>
              </a:lnSpc>
            </a:pPr>
            <a:r>
              <a:rPr lang="en-US" sz="2300">
                <a:solidFill>
                  <a:srgbClr val="000000"/>
                </a:solidFill>
                <a:latin typeface="Montserrat"/>
              </a:rPr>
              <a:t>Implementasikan program loyalitas yang menarik, seperti reward points, diskon khusus, atau akses eksklusif untuk pelanggan setia. Ini bisa mendorong retensi pelanggan dan membangun hubungan jangka panjang</a:t>
            </a:r>
          </a:p>
        </p:txBody>
      </p:sp>
      <p:sp>
        <p:nvSpPr>
          <p:cNvPr name="TextBox 11" id="11"/>
          <p:cNvSpPr txBox="true"/>
          <p:nvPr/>
        </p:nvSpPr>
        <p:spPr>
          <a:xfrm rot="0">
            <a:off x="1800508" y="1130279"/>
            <a:ext cx="9619276" cy="691515"/>
          </a:xfrm>
          <a:prstGeom prst="rect">
            <a:avLst/>
          </a:prstGeom>
        </p:spPr>
        <p:txBody>
          <a:bodyPr anchor="t" rtlCol="false" tIns="0" lIns="0" bIns="0" rIns="0">
            <a:spAutoFit/>
          </a:bodyPr>
          <a:lstStyle/>
          <a:p>
            <a:pPr>
              <a:lnSpc>
                <a:spcPts val="5579"/>
              </a:lnSpc>
            </a:pPr>
            <a:r>
              <a:rPr lang="en-US" sz="4499">
                <a:solidFill>
                  <a:srgbClr val="FFFFFF"/>
                </a:solidFill>
                <a:latin typeface="Montserrat Bold"/>
              </a:rPr>
              <a:t>Program Loyality &amp; Intensif</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961599"/>
            <a:chOff x="0" y="0"/>
            <a:chExt cx="1859182" cy="301080"/>
          </a:xfrm>
        </p:grpSpPr>
        <p:sp>
          <p:nvSpPr>
            <p:cNvPr name="Freeform 3" id="3"/>
            <p:cNvSpPr/>
            <p:nvPr/>
          </p:nvSpPr>
          <p:spPr>
            <a:xfrm flipH="false" flipV="false" rot="0">
              <a:off x="0" y="0"/>
              <a:ext cx="1859182" cy="301080"/>
            </a:xfrm>
            <a:custGeom>
              <a:avLst/>
              <a:gdLst/>
              <a:ahLst/>
              <a:cxnLst/>
              <a:rect r="r" b="b" t="t" l="l"/>
              <a:pathLst>
                <a:path h="301080" w="1859182">
                  <a:moveTo>
                    <a:pt x="0" y="0"/>
                  </a:moveTo>
                  <a:lnTo>
                    <a:pt x="1859182" y="0"/>
                  </a:lnTo>
                  <a:lnTo>
                    <a:pt x="1859182" y="301080"/>
                  </a:lnTo>
                  <a:lnTo>
                    <a:pt x="0" y="301080"/>
                  </a:lnTo>
                  <a:close/>
                </a:path>
              </a:pathLst>
            </a:custGeom>
            <a:solidFill>
              <a:srgbClr val="0A396D"/>
            </a:solidFill>
          </p:spPr>
        </p:sp>
        <p:sp>
          <p:nvSpPr>
            <p:cNvPr name="TextBox 4" id="4"/>
            <p:cNvSpPr txBox="true"/>
            <p:nvPr/>
          </p:nvSpPr>
          <p:spPr>
            <a:xfrm>
              <a:off x="0" y="0"/>
              <a:ext cx="1859182" cy="301080"/>
            </a:xfrm>
            <a:prstGeom prst="rect">
              <a:avLst/>
            </a:prstGeom>
          </p:spPr>
          <p:txBody>
            <a:bodyPr anchor="ctr" rtlCol="false" tIns="50800" lIns="50800" bIns="50800" rIns="50800"/>
            <a:lstStyle/>
            <a:p>
              <a:pPr algn="ctr">
                <a:lnSpc>
                  <a:spcPts val="2160"/>
                </a:lnSpc>
              </a:pPr>
            </a:p>
          </p:txBody>
        </p:sp>
      </p:grpSp>
      <p:sp>
        <p:nvSpPr>
          <p:cNvPr name="Freeform 5" id="5"/>
          <p:cNvSpPr/>
          <p:nvPr/>
        </p:nvSpPr>
        <p:spPr>
          <a:xfrm flipH="false" flipV="false" rot="0">
            <a:off x="277975" y="8998603"/>
            <a:ext cx="3394436" cy="1052106"/>
          </a:xfrm>
          <a:custGeom>
            <a:avLst/>
            <a:gdLst/>
            <a:ahLst/>
            <a:cxnLst/>
            <a:rect r="r" b="b" t="t" l="l"/>
            <a:pathLst>
              <a:path h="1052106" w="3394436">
                <a:moveTo>
                  <a:pt x="0" y="0"/>
                </a:moveTo>
                <a:lnTo>
                  <a:pt x="3394436" y="0"/>
                </a:lnTo>
                <a:lnTo>
                  <a:pt x="3394436" y="1052105"/>
                </a:lnTo>
                <a:lnTo>
                  <a:pt x="0" y="1052105"/>
                </a:lnTo>
                <a:lnTo>
                  <a:pt x="0" y="0"/>
                </a:lnTo>
                <a:close/>
              </a:path>
            </a:pathLst>
          </a:custGeom>
          <a:blipFill>
            <a:blip r:embed="rId2"/>
            <a:stretch>
              <a:fillRect l="0" t="0" r="0" b="-9207"/>
            </a:stretch>
          </a:blipFill>
        </p:spPr>
      </p:sp>
      <p:sp>
        <p:nvSpPr>
          <p:cNvPr name="Freeform 6" id="6"/>
          <p:cNvSpPr/>
          <p:nvPr/>
        </p:nvSpPr>
        <p:spPr>
          <a:xfrm flipH="false" flipV="false" rot="0">
            <a:off x="8662868" y="3926445"/>
            <a:ext cx="962264" cy="962264"/>
          </a:xfrm>
          <a:custGeom>
            <a:avLst/>
            <a:gdLst/>
            <a:ahLst/>
            <a:cxnLst/>
            <a:rect r="r" b="b" t="t" l="l"/>
            <a:pathLst>
              <a:path h="962264" w="962264">
                <a:moveTo>
                  <a:pt x="0" y="0"/>
                </a:moveTo>
                <a:lnTo>
                  <a:pt x="962264" y="0"/>
                </a:lnTo>
                <a:lnTo>
                  <a:pt x="962264" y="962264"/>
                </a:lnTo>
                <a:lnTo>
                  <a:pt x="0" y="962264"/>
                </a:lnTo>
                <a:lnTo>
                  <a:pt x="0" y="0"/>
                </a:lnTo>
                <a:close/>
              </a:path>
            </a:pathLst>
          </a:custGeom>
          <a:blipFill>
            <a:blip r:embed="rId3"/>
            <a:stretch>
              <a:fillRect l="0" t="0" r="0" b="0"/>
            </a:stretch>
          </a:blipFill>
        </p:spPr>
      </p:sp>
      <p:sp>
        <p:nvSpPr>
          <p:cNvPr name="AutoShape 7" id="7"/>
          <p:cNvSpPr/>
          <p:nvPr/>
        </p:nvSpPr>
        <p:spPr>
          <a:xfrm>
            <a:off x="9148762" y="2961650"/>
            <a:ext cx="9525" cy="895409"/>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11347130" y="4836080"/>
            <a:ext cx="5295539" cy="3525523"/>
          </a:xfrm>
          <a:custGeom>
            <a:avLst/>
            <a:gdLst/>
            <a:ahLst/>
            <a:cxnLst/>
            <a:rect r="r" b="b" t="t" l="l"/>
            <a:pathLst>
              <a:path h="3525523" w="5295539">
                <a:moveTo>
                  <a:pt x="0" y="0"/>
                </a:moveTo>
                <a:lnTo>
                  <a:pt x="5295538" y="0"/>
                </a:lnTo>
                <a:lnTo>
                  <a:pt x="5295538" y="3525523"/>
                </a:lnTo>
                <a:lnTo>
                  <a:pt x="0" y="3525523"/>
                </a:lnTo>
                <a:lnTo>
                  <a:pt x="0" y="0"/>
                </a:lnTo>
                <a:close/>
              </a:path>
            </a:pathLst>
          </a:custGeom>
          <a:blipFill>
            <a:blip r:embed="rId4"/>
            <a:stretch>
              <a:fillRect l="0" t="0" r="0" b="0"/>
            </a:stretch>
          </a:blipFill>
        </p:spPr>
      </p:sp>
      <p:sp>
        <p:nvSpPr>
          <p:cNvPr name="Freeform 9" id="9"/>
          <p:cNvSpPr/>
          <p:nvPr/>
        </p:nvSpPr>
        <p:spPr>
          <a:xfrm flipH="false" flipV="false" rot="0">
            <a:off x="13846968" y="542449"/>
            <a:ext cx="2533450" cy="2533450"/>
          </a:xfrm>
          <a:custGeom>
            <a:avLst/>
            <a:gdLst/>
            <a:ahLst/>
            <a:cxnLst/>
            <a:rect r="r" b="b" t="t" l="l"/>
            <a:pathLst>
              <a:path h="2533450" w="2533450">
                <a:moveTo>
                  <a:pt x="0" y="0"/>
                </a:moveTo>
                <a:lnTo>
                  <a:pt x="2533450" y="0"/>
                </a:lnTo>
                <a:lnTo>
                  <a:pt x="2533450" y="2533450"/>
                </a:lnTo>
                <a:lnTo>
                  <a:pt x="0" y="2533450"/>
                </a:lnTo>
                <a:lnTo>
                  <a:pt x="0" y="0"/>
                </a:lnTo>
                <a:close/>
              </a:path>
            </a:pathLst>
          </a:custGeom>
          <a:blipFill>
            <a:blip r:embed="rId5"/>
            <a:stretch>
              <a:fillRect l="0" t="0" r="0" b="0"/>
            </a:stretch>
          </a:blipFill>
        </p:spPr>
      </p:sp>
      <p:sp>
        <p:nvSpPr>
          <p:cNvPr name="TextBox 10" id="10"/>
          <p:cNvSpPr txBox="true"/>
          <p:nvPr/>
        </p:nvSpPr>
        <p:spPr>
          <a:xfrm rot="0">
            <a:off x="1975193" y="5261532"/>
            <a:ext cx="8780271" cy="2607944"/>
          </a:xfrm>
          <a:prstGeom prst="rect">
            <a:avLst/>
          </a:prstGeom>
        </p:spPr>
        <p:txBody>
          <a:bodyPr anchor="t" rtlCol="false" tIns="0" lIns="0" bIns="0" rIns="0">
            <a:spAutoFit/>
          </a:bodyPr>
          <a:lstStyle/>
          <a:p>
            <a:pPr algn="just">
              <a:lnSpc>
                <a:spcPts val="3450"/>
              </a:lnSpc>
            </a:pPr>
            <a:r>
              <a:rPr lang="en-US" sz="2300">
                <a:solidFill>
                  <a:srgbClr val="000000"/>
                </a:solidFill>
                <a:latin typeface="Montserrat"/>
              </a:rPr>
              <a:t>Mengarahkan strategi penjualan dan pemasaran yang berbeda untuk setiap kelas perangkat. Misalnya, menawarkan layanan premium atau produk tambahan kepada pelanggan "High End," dan menyesuaikan promosi yang lebih terjangkau untuk pelanggan kelas perangkat "Mid" dan "Low End."</a:t>
            </a:r>
          </a:p>
        </p:txBody>
      </p:sp>
      <p:sp>
        <p:nvSpPr>
          <p:cNvPr name="TextBox 11" id="11"/>
          <p:cNvSpPr txBox="true"/>
          <p:nvPr/>
        </p:nvSpPr>
        <p:spPr>
          <a:xfrm rot="0">
            <a:off x="1975193" y="852784"/>
            <a:ext cx="6922928" cy="1246505"/>
          </a:xfrm>
          <a:prstGeom prst="rect">
            <a:avLst/>
          </a:prstGeom>
        </p:spPr>
        <p:txBody>
          <a:bodyPr anchor="t" rtlCol="false" tIns="0" lIns="0" bIns="0" rIns="0">
            <a:spAutoFit/>
          </a:bodyPr>
          <a:lstStyle/>
          <a:p>
            <a:pPr>
              <a:lnSpc>
                <a:spcPts val="4959"/>
              </a:lnSpc>
            </a:pPr>
            <a:r>
              <a:rPr lang="en-US" sz="3999">
                <a:solidFill>
                  <a:srgbClr val="FFFFFF"/>
                </a:solidFill>
                <a:latin typeface="Montserrat Bold"/>
              </a:rPr>
              <a:t>Segmentasi Pasar Berbasis Kategori Produk</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81579" y="0"/>
            <a:ext cx="5706421" cy="10287000"/>
            <a:chOff x="0" y="0"/>
            <a:chExt cx="1502926" cy="2709333"/>
          </a:xfrm>
        </p:grpSpPr>
        <p:sp>
          <p:nvSpPr>
            <p:cNvPr name="Freeform 3" id="3"/>
            <p:cNvSpPr/>
            <p:nvPr/>
          </p:nvSpPr>
          <p:spPr>
            <a:xfrm flipH="false" flipV="false" rot="0">
              <a:off x="0" y="0"/>
              <a:ext cx="1502926" cy="2709333"/>
            </a:xfrm>
            <a:custGeom>
              <a:avLst/>
              <a:gdLst/>
              <a:ahLst/>
              <a:cxnLst/>
              <a:rect r="r" b="b" t="t" l="l"/>
              <a:pathLst>
                <a:path h="2709333" w="1502926">
                  <a:moveTo>
                    <a:pt x="0" y="0"/>
                  </a:moveTo>
                  <a:lnTo>
                    <a:pt x="1502926" y="0"/>
                  </a:lnTo>
                  <a:lnTo>
                    <a:pt x="1502926" y="2709333"/>
                  </a:lnTo>
                  <a:lnTo>
                    <a:pt x="0" y="2709333"/>
                  </a:lnTo>
                  <a:close/>
                </a:path>
              </a:pathLst>
            </a:custGeom>
            <a:solidFill>
              <a:srgbClr val="0A396D"/>
            </a:solidFill>
          </p:spPr>
        </p:sp>
        <p:sp>
          <p:nvSpPr>
            <p:cNvPr name="TextBox 4" id="4"/>
            <p:cNvSpPr txBox="true"/>
            <p:nvPr/>
          </p:nvSpPr>
          <p:spPr>
            <a:xfrm>
              <a:off x="0" y="0"/>
              <a:ext cx="1502926" cy="2709333"/>
            </a:xfrm>
            <a:prstGeom prst="rect">
              <a:avLst/>
            </a:prstGeom>
          </p:spPr>
          <p:txBody>
            <a:bodyPr anchor="ctr" rtlCol="false" tIns="50800" lIns="50800" bIns="50800" rIns="50800"/>
            <a:lstStyle/>
            <a:p>
              <a:pPr algn="ctr">
                <a:lnSpc>
                  <a:spcPts val="2160"/>
                </a:lnSpc>
              </a:pPr>
            </a:p>
          </p:txBody>
        </p:sp>
      </p:grpSp>
      <p:grpSp>
        <p:nvGrpSpPr>
          <p:cNvPr name="Group 5" id="5"/>
          <p:cNvGrpSpPr/>
          <p:nvPr/>
        </p:nvGrpSpPr>
        <p:grpSpPr>
          <a:xfrm rot="0">
            <a:off x="9473052" y="0"/>
            <a:ext cx="8814948" cy="6898740"/>
            <a:chOff x="0" y="0"/>
            <a:chExt cx="11753264" cy="9198320"/>
          </a:xfrm>
        </p:grpSpPr>
        <p:pic>
          <p:nvPicPr>
            <p:cNvPr name="Picture 6" id="6"/>
            <p:cNvPicPr>
              <a:picLocks noChangeAspect="true"/>
            </p:cNvPicPr>
            <p:nvPr/>
          </p:nvPicPr>
          <p:blipFill>
            <a:blip r:embed="rId2"/>
            <a:srcRect l="7407" t="0" r="7407" b="0"/>
            <a:stretch>
              <a:fillRect/>
            </a:stretch>
          </p:blipFill>
          <p:spPr>
            <a:xfrm flipH="false" flipV="false">
              <a:off x="0" y="0"/>
              <a:ext cx="11753264" cy="9198320"/>
            </a:xfrm>
            <a:prstGeom prst="rect">
              <a:avLst/>
            </a:prstGeom>
          </p:spPr>
        </p:pic>
      </p:grpSp>
      <p:grpSp>
        <p:nvGrpSpPr>
          <p:cNvPr name="Group 7" id="7"/>
          <p:cNvGrpSpPr/>
          <p:nvPr/>
        </p:nvGrpSpPr>
        <p:grpSpPr>
          <a:xfrm rot="0">
            <a:off x="5416890" y="3170857"/>
            <a:ext cx="5385829" cy="2739497"/>
            <a:chOff x="0" y="0"/>
            <a:chExt cx="1418490" cy="721514"/>
          </a:xfrm>
        </p:grpSpPr>
        <p:sp>
          <p:nvSpPr>
            <p:cNvPr name="Freeform 8" id="8"/>
            <p:cNvSpPr/>
            <p:nvPr/>
          </p:nvSpPr>
          <p:spPr>
            <a:xfrm flipH="false" flipV="false" rot="0">
              <a:off x="0" y="0"/>
              <a:ext cx="1418490" cy="721514"/>
            </a:xfrm>
            <a:custGeom>
              <a:avLst/>
              <a:gdLst/>
              <a:ahLst/>
              <a:cxnLst/>
              <a:rect r="r" b="b" t="t" l="l"/>
              <a:pathLst>
                <a:path h="721514" w="1418490">
                  <a:moveTo>
                    <a:pt x="0" y="0"/>
                  </a:moveTo>
                  <a:lnTo>
                    <a:pt x="1418490" y="0"/>
                  </a:lnTo>
                  <a:lnTo>
                    <a:pt x="1418490" y="721514"/>
                  </a:lnTo>
                  <a:lnTo>
                    <a:pt x="0" y="721514"/>
                  </a:lnTo>
                  <a:close/>
                </a:path>
              </a:pathLst>
            </a:custGeom>
            <a:solidFill>
              <a:srgbClr val="FFFFFF"/>
            </a:solidFill>
          </p:spPr>
        </p:sp>
        <p:sp>
          <p:nvSpPr>
            <p:cNvPr name="TextBox 9" id="9"/>
            <p:cNvSpPr txBox="true"/>
            <p:nvPr/>
          </p:nvSpPr>
          <p:spPr>
            <a:xfrm>
              <a:off x="0" y="0"/>
              <a:ext cx="1418490" cy="721514"/>
            </a:xfrm>
            <a:prstGeom prst="rect">
              <a:avLst/>
            </a:prstGeom>
          </p:spPr>
          <p:txBody>
            <a:bodyPr anchor="ctr" rtlCol="false" tIns="50800" lIns="50800" bIns="50800" rIns="50800"/>
            <a:lstStyle/>
            <a:p>
              <a:pPr algn="ctr">
                <a:lnSpc>
                  <a:spcPts val="2160"/>
                </a:lnSpc>
              </a:pPr>
            </a:p>
          </p:txBody>
        </p:sp>
      </p:grpSp>
      <p:grpSp>
        <p:nvGrpSpPr>
          <p:cNvPr name="Group 10" id="10"/>
          <p:cNvGrpSpPr/>
          <p:nvPr/>
        </p:nvGrpSpPr>
        <p:grpSpPr>
          <a:xfrm rot="0">
            <a:off x="11066191" y="6419250"/>
            <a:ext cx="5821658" cy="885580"/>
            <a:chOff x="0" y="0"/>
            <a:chExt cx="2671606" cy="406400"/>
          </a:xfrm>
        </p:grpSpPr>
        <p:sp>
          <p:nvSpPr>
            <p:cNvPr name="Freeform 11" id="11"/>
            <p:cNvSpPr/>
            <p:nvPr/>
          </p:nvSpPr>
          <p:spPr>
            <a:xfrm flipH="false" flipV="false" rot="0">
              <a:off x="0" y="0"/>
              <a:ext cx="2671606" cy="406400"/>
            </a:xfrm>
            <a:custGeom>
              <a:avLst/>
              <a:gdLst/>
              <a:ahLst/>
              <a:cxnLst/>
              <a:rect r="r" b="b" t="t" l="l"/>
              <a:pathLst>
                <a:path h="406400" w="2671606">
                  <a:moveTo>
                    <a:pt x="2468406" y="0"/>
                  </a:moveTo>
                  <a:cubicBezTo>
                    <a:pt x="2580630" y="0"/>
                    <a:pt x="2671606" y="90976"/>
                    <a:pt x="2671606" y="203200"/>
                  </a:cubicBezTo>
                  <a:cubicBezTo>
                    <a:pt x="2671606" y="315424"/>
                    <a:pt x="2580630" y="406400"/>
                    <a:pt x="2468406" y="406400"/>
                  </a:cubicBezTo>
                  <a:lnTo>
                    <a:pt x="203200" y="406400"/>
                  </a:lnTo>
                  <a:cubicBezTo>
                    <a:pt x="90976" y="406400"/>
                    <a:pt x="0" y="315424"/>
                    <a:pt x="0" y="203200"/>
                  </a:cubicBezTo>
                  <a:cubicBezTo>
                    <a:pt x="0" y="90976"/>
                    <a:pt x="90976" y="0"/>
                    <a:pt x="203200" y="0"/>
                  </a:cubicBezTo>
                  <a:close/>
                </a:path>
              </a:pathLst>
            </a:custGeom>
            <a:solidFill>
              <a:srgbClr val="FF5757"/>
            </a:solidFill>
            <a:ln cap="sq">
              <a:noFill/>
              <a:prstDash val="solid"/>
              <a:miter/>
            </a:ln>
          </p:spPr>
        </p:sp>
        <p:sp>
          <p:nvSpPr>
            <p:cNvPr name="TextBox 12" id="12"/>
            <p:cNvSpPr txBox="true"/>
            <p:nvPr/>
          </p:nvSpPr>
          <p:spPr>
            <a:xfrm>
              <a:off x="0" y="0"/>
              <a:ext cx="2671606" cy="406400"/>
            </a:xfrm>
            <a:prstGeom prst="rect">
              <a:avLst/>
            </a:prstGeom>
          </p:spPr>
          <p:txBody>
            <a:bodyPr anchor="ctr" rtlCol="false" tIns="50800" lIns="50800" bIns="50800" rIns="50800"/>
            <a:lstStyle/>
            <a:p>
              <a:pPr algn="ctr">
                <a:lnSpc>
                  <a:spcPts val="2160"/>
                </a:lnSpc>
              </a:pPr>
            </a:p>
          </p:txBody>
        </p:sp>
      </p:grpSp>
      <p:sp>
        <p:nvSpPr>
          <p:cNvPr name="TextBox 13" id="13"/>
          <p:cNvSpPr txBox="true"/>
          <p:nvPr/>
        </p:nvSpPr>
        <p:spPr>
          <a:xfrm rot="0">
            <a:off x="1900659" y="3804948"/>
            <a:ext cx="9737945" cy="2028825"/>
          </a:xfrm>
          <a:prstGeom prst="rect">
            <a:avLst/>
          </a:prstGeom>
        </p:spPr>
        <p:txBody>
          <a:bodyPr anchor="t" rtlCol="false" tIns="0" lIns="0" bIns="0" rIns="0">
            <a:spAutoFit/>
          </a:bodyPr>
          <a:lstStyle/>
          <a:p>
            <a:pPr>
              <a:lnSpc>
                <a:spcPts val="15150"/>
              </a:lnSpc>
            </a:pPr>
            <a:r>
              <a:rPr lang="en-US" sz="15000">
                <a:solidFill>
                  <a:srgbClr val="FF5757"/>
                </a:solidFill>
                <a:latin typeface="Bebas Neue Cyrillic"/>
              </a:rPr>
              <a:t>Terima Kasih</a:t>
            </a:r>
          </a:p>
        </p:txBody>
      </p:sp>
      <p:sp>
        <p:nvSpPr>
          <p:cNvPr name="TextBox 14" id="14"/>
          <p:cNvSpPr txBox="true"/>
          <p:nvPr/>
        </p:nvSpPr>
        <p:spPr>
          <a:xfrm rot="0">
            <a:off x="11525835" y="6609916"/>
            <a:ext cx="4902368" cy="431800"/>
          </a:xfrm>
          <a:prstGeom prst="rect">
            <a:avLst/>
          </a:prstGeom>
        </p:spPr>
        <p:txBody>
          <a:bodyPr anchor="t" rtlCol="false" tIns="0" lIns="0" bIns="0" rIns="0">
            <a:spAutoFit/>
          </a:bodyPr>
          <a:lstStyle/>
          <a:p>
            <a:pPr algn="ctr">
              <a:lnSpc>
                <a:spcPts val="3500"/>
              </a:lnSpc>
            </a:pPr>
            <a:r>
              <a:rPr lang="en-US" sz="2500">
                <a:solidFill>
                  <a:srgbClr val="FFFFFF"/>
                </a:solidFill>
                <a:latin typeface="Montserrat Classic Bold"/>
              </a:rPr>
              <a:t>NumberOne Team</a:t>
            </a:r>
          </a:p>
        </p:txBody>
      </p:sp>
      <p:sp>
        <p:nvSpPr>
          <p:cNvPr name="TextBox 15" id="15"/>
          <p:cNvSpPr txBox="true"/>
          <p:nvPr/>
        </p:nvSpPr>
        <p:spPr>
          <a:xfrm rot="0">
            <a:off x="1676001" y="9210675"/>
            <a:ext cx="8444352" cy="349250"/>
          </a:xfrm>
          <a:prstGeom prst="rect">
            <a:avLst/>
          </a:prstGeom>
        </p:spPr>
        <p:txBody>
          <a:bodyPr anchor="t" rtlCol="false" tIns="0" lIns="0" bIns="0" rIns="0">
            <a:spAutoFit/>
          </a:bodyPr>
          <a:lstStyle/>
          <a:p>
            <a:pPr>
              <a:lnSpc>
                <a:spcPts val="2800"/>
              </a:lnSpc>
            </a:pPr>
            <a:r>
              <a:rPr lang="en-US" sz="2000" u="sng">
                <a:solidFill>
                  <a:srgbClr val="0A396D"/>
                </a:solidFill>
                <a:latin typeface="Montserrat Classic Bold"/>
                <a:hlinkClick r:id="rId3" tooltip="https://github.com/CahyoPrk/NumberOne"/>
              </a:rPr>
              <a:t>https://github.com/CahyoPrk/NumberOne</a:t>
            </a:r>
          </a:p>
        </p:txBody>
      </p:sp>
      <p:sp>
        <p:nvSpPr>
          <p:cNvPr name="Freeform 16" id="16"/>
          <p:cNvSpPr/>
          <p:nvPr/>
        </p:nvSpPr>
        <p:spPr>
          <a:xfrm flipH="false" flipV="false" rot="0">
            <a:off x="368140" y="504789"/>
            <a:ext cx="3394436" cy="1052106"/>
          </a:xfrm>
          <a:custGeom>
            <a:avLst/>
            <a:gdLst/>
            <a:ahLst/>
            <a:cxnLst/>
            <a:rect r="r" b="b" t="t" l="l"/>
            <a:pathLst>
              <a:path h="1052106" w="3394436">
                <a:moveTo>
                  <a:pt x="0" y="0"/>
                </a:moveTo>
                <a:lnTo>
                  <a:pt x="3394436" y="0"/>
                </a:lnTo>
                <a:lnTo>
                  <a:pt x="3394436" y="1052106"/>
                </a:lnTo>
                <a:lnTo>
                  <a:pt x="0" y="1052106"/>
                </a:lnTo>
                <a:lnTo>
                  <a:pt x="0" y="0"/>
                </a:lnTo>
                <a:close/>
              </a:path>
            </a:pathLst>
          </a:custGeom>
          <a:blipFill>
            <a:blip r:embed="rId4"/>
            <a:stretch>
              <a:fillRect l="0" t="0" r="0" b="-9207"/>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60000">
            <a:off x="2484989" y="4213528"/>
            <a:ext cx="563351" cy="56335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sp>
        <p:nvSpPr>
          <p:cNvPr name="AutoShape 5" id="5"/>
          <p:cNvSpPr/>
          <p:nvPr/>
        </p:nvSpPr>
        <p:spPr>
          <a:xfrm>
            <a:off x="2286605" y="3957309"/>
            <a:ext cx="909911" cy="0"/>
          </a:xfrm>
          <a:prstGeom prst="line">
            <a:avLst/>
          </a:prstGeom>
          <a:ln cap="rnd" w="38100">
            <a:solidFill>
              <a:srgbClr val="FF5757"/>
            </a:solidFill>
            <a:prstDash val="solid"/>
            <a:headEnd type="none" len="sm" w="sm"/>
            <a:tailEnd type="none" len="sm" w="sm"/>
          </a:ln>
        </p:spPr>
      </p:sp>
      <p:grpSp>
        <p:nvGrpSpPr>
          <p:cNvPr name="Group 6" id="6"/>
          <p:cNvGrpSpPr/>
          <p:nvPr/>
        </p:nvGrpSpPr>
        <p:grpSpPr>
          <a:xfrm rot="0">
            <a:off x="13896439" y="0"/>
            <a:ext cx="4391561" cy="6244061"/>
            <a:chOff x="0" y="0"/>
            <a:chExt cx="446452" cy="634779"/>
          </a:xfrm>
        </p:grpSpPr>
        <p:sp>
          <p:nvSpPr>
            <p:cNvPr name="Freeform 7" id="7"/>
            <p:cNvSpPr/>
            <p:nvPr/>
          </p:nvSpPr>
          <p:spPr>
            <a:xfrm flipH="false" flipV="false" rot="0">
              <a:off x="0" y="0"/>
              <a:ext cx="446452" cy="634779"/>
            </a:xfrm>
            <a:custGeom>
              <a:avLst/>
              <a:gdLst/>
              <a:ahLst/>
              <a:cxnLst/>
              <a:rect r="r" b="b" t="t" l="l"/>
              <a:pathLst>
                <a:path h="634779" w="446452">
                  <a:moveTo>
                    <a:pt x="0" y="0"/>
                  </a:moveTo>
                  <a:lnTo>
                    <a:pt x="446452" y="0"/>
                  </a:lnTo>
                  <a:lnTo>
                    <a:pt x="446452" y="634779"/>
                  </a:lnTo>
                  <a:lnTo>
                    <a:pt x="0" y="634779"/>
                  </a:lnTo>
                  <a:close/>
                </a:path>
              </a:pathLst>
            </a:custGeom>
            <a:solidFill>
              <a:srgbClr val="0A396D"/>
            </a:solidFill>
          </p:spPr>
        </p:sp>
        <p:sp>
          <p:nvSpPr>
            <p:cNvPr name="TextBox 8" id="8"/>
            <p:cNvSpPr txBox="true"/>
            <p:nvPr/>
          </p:nvSpPr>
          <p:spPr>
            <a:xfrm>
              <a:off x="0" y="0"/>
              <a:ext cx="446452" cy="634779"/>
            </a:xfrm>
            <a:prstGeom prst="rect">
              <a:avLst/>
            </a:prstGeom>
          </p:spPr>
          <p:txBody>
            <a:bodyPr anchor="ctr" rtlCol="false" tIns="50800" lIns="50800" bIns="50800" rIns="50800"/>
            <a:lstStyle/>
            <a:p>
              <a:pPr algn="ctr">
                <a:lnSpc>
                  <a:spcPts val="2160"/>
                </a:lnSpc>
              </a:pPr>
            </a:p>
          </p:txBody>
        </p:sp>
      </p:grpSp>
      <p:grpSp>
        <p:nvGrpSpPr>
          <p:cNvPr name="Group 9" id="9"/>
          <p:cNvGrpSpPr/>
          <p:nvPr/>
        </p:nvGrpSpPr>
        <p:grpSpPr>
          <a:xfrm rot="0">
            <a:off x="0" y="8286219"/>
            <a:ext cx="1352351" cy="2000781"/>
            <a:chOff x="0" y="0"/>
            <a:chExt cx="371257" cy="549268"/>
          </a:xfrm>
        </p:grpSpPr>
        <p:sp>
          <p:nvSpPr>
            <p:cNvPr name="Freeform 10" id="10"/>
            <p:cNvSpPr/>
            <p:nvPr/>
          </p:nvSpPr>
          <p:spPr>
            <a:xfrm flipH="false" flipV="false" rot="0">
              <a:off x="0" y="0"/>
              <a:ext cx="371257" cy="549268"/>
            </a:xfrm>
            <a:custGeom>
              <a:avLst/>
              <a:gdLst/>
              <a:ahLst/>
              <a:cxnLst/>
              <a:rect r="r" b="b" t="t" l="l"/>
              <a:pathLst>
                <a:path h="549268" w="371257">
                  <a:moveTo>
                    <a:pt x="0" y="0"/>
                  </a:moveTo>
                  <a:lnTo>
                    <a:pt x="371257" y="0"/>
                  </a:lnTo>
                  <a:lnTo>
                    <a:pt x="371257" y="549268"/>
                  </a:lnTo>
                  <a:lnTo>
                    <a:pt x="0" y="549268"/>
                  </a:lnTo>
                  <a:close/>
                </a:path>
              </a:pathLst>
            </a:custGeom>
            <a:solidFill>
              <a:srgbClr val="0A396D"/>
            </a:solidFill>
          </p:spPr>
        </p:sp>
        <p:sp>
          <p:nvSpPr>
            <p:cNvPr name="TextBox 11" id="11"/>
            <p:cNvSpPr txBox="true"/>
            <p:nvPr/>
          </p:nvSpPr>
          <p:spPr>
            <a:xfrm>
              <a:off x="0" y="0"/>
              <a:ext cx="371257" cy="549268"/>
            </a:xfrm>
            <a:prstGeom prst="rect">
              <a:avLst/>
            </a:prstGeom>
          </p:spPr>
          <p:txBody>
            <a:bodyPr anchor="ctr" rtlCol="false" tIns="50800" lIns="50800" bIns="50800" rIns="50800"/>
            <a:lstStyle/>
            <a:p>
              <a:pPr algn="ctr">
                <a:lnSpc>
                  <a:spcPts val="2160"/>
                </a:lnSpc>
              </a:pPr>
            </a:p>
          </p:txBody>
        </p:sp>
      </p:grpSp>
      <p:grpSp>
        <p:nvGrpSpPr>
          <p:cNvPr name="Group 12" id="12"/>
          <p:cNvGrpSpPr/>
          <p:nvPr/>
        </p:nvGrpSpPr>
        <p:grpSpPr>
          <a:xfrm rot="0">
            <a:off x="12001309" y="1298855"/>
            <a:ext cx="4843016" cy="6391100"/>
            <a:chOff x="0" y="0"/>
            <a:chExt cx="6457355" cy="8521467"/>
          </a:xfrm>
        </p:grpSpPr>
        <p:pic>
          <p:nvPicPr>
            <p:cNvPr name="Picture 13" id="13"/>
            <p:cNvPicPr>
              <a:picLocks noChangeAspect="true"/>
            </p:cNvPicPr>
            <p:nvPr/>
          </p:nvPicPr>
          <p:blipFill>
            <a:blip r:embed="rId2"/>
            <a:srcRect l="35234" t="0" r="35234" b="0"/>
            <a:stretch>
              <a:fillRect/>
            </a:stretch>
          </p:blipFill>
          <p:spPr>
            <a:xfrm flipH="false" flipV="false">
              <a:off x="0" y="0"/>
              <a:ext cx="6457355" cy="8521467"/>
            </a:xfrm>
            <a:prstGeom prst="rect">
              <a:avLst/>
            </a:prstGeom>
          </p:spPr>
        </p:pic>
      </p:grpSp>
      <p:sp>
        <p:nvSpPr>
          <p:cNvPr name="Freeform 14" id="14"/>
          <p:cNvSpPr/>
          <p:nvPr/>
        </p:nvSpPr>
        <p:spPr>
          <a:xfrm flipH="false" flipV="false" rot="0">
            <a:off x="368140" y="504789"/>
            <a:ext cx="3394436" cy="1052106"/>
          </a:xfrm>
          <a:custGeom>
            <a:avLst/>
            <a:gdLst/>
            <a:ahLst/>
            <a:cxnLst/>
            <a:rect r="r" b="b" t="t" l="l"/>
            <a:pathLst>
              <a:path h="1052106" w="3394436">
                <a:moveTo>
                  <a:pt x="0" y="0"/>
                </a:moveTo>
                <a:lnTo>
                  <a:pt x="3394436" y="0"/>
                </a:lnTo>
                <a:lnTo>
                  <a:pt x="3394436" y="1052106"/>
                </a:lnTo>
                <a:lnTo>
                  <a:pt x="0" y="1052106"/>
                </a:lnTo>
                <a:lnTo>
                  <a:pt x="0" y="0"/>
                </a:lnTo>
                <a:close/>
              </a:path>
            </a:pathLst>
          </a:custGeom>
          <a:blipFill>
            <a:blip r:embed="rId3"/>
            <a:stretch>
              <a:fillRect l="0" t="0" r="0" b="-9207"/>
            </a:stretch>
          </a:blipFill>
        </p:spPr>
      </p:sp>
      <p:grpSp>
        <p:nvGrpSpPr>
          <p:cNvPr name="Group 15" id="15"/>
          <p:cNvGrpSpPr/>
          <p:nvPr/>
        </p:nvGrpSpPr>
        <p:grpSpPr>
          <a:xfrm rot="-60000">
            <a:off x="2484989" y="5224906"/>
            <a:ext cx="563351" cy="5633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17" id="17"/>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18" id="18"/>
          <p:cNvGrpSpPr/>
          <p:nvPr/>
        </p:nvGrpSpPr>
        <p:grpSpPr>
          <a:xfrm rot="-60000">
            <a:off x="2485813" y="6236154"/>
            <a:ext cx="563351" cy="56335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21" id="21"/>
          <p:cNvGrpSpPr/>
          <p:nvPr/>
        </p:nvGrpSpPr>
        <p:grpSpPr>
          <a:xfrm rot="-60000">
            <a:off x="2484989" y="7247401"/>
            <a:ext cx="563351" cy="56335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24" id="24"/>
          <p:cNvGrpSpPr/>
          <p:nvPr/>
        </p:nvGrpSpPr>
        <p:grpSpPr>
          <a:xfrm rot="-60000">
            <a:off x="2484164" y="8258648"/>
            <a:ext cx="563351" cy="56335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26" id="26"/>
            <p:cNvSpPr txBox="true"/>
            <p:nvPr/>
          </p:nvSpPr>
          <p:spPr>
            <a:xfrm>
              <a:off x="76200" y="76200"/>
              <a:ext cx="660400" cy="660400"/>
            </a:xfrm>
            <a:prstGeom prst="rect">
              <a:avLst/>
            </a:prstGeom>
          </p:spPr>
          <p:txBody>
            <a:bodyPr anchor="ctr" rtlCol="false" tIns="50800" lIns="50800" bIns="50800" rIns="50800"/>
            <a:lstStyle/>
            <a:p>
              <a:pPr algn="ctr">
                <a:lnSpc>
                  <a:spcPts val="2160"/>
                </a:lnSpc>
              </a:pPr>
            </a:p>
          </p:txBody>
        </p:sp>
      </p:grpSp>
      <p:grpSp>
        <p:nvGrpSpPr>
          <p:cNvPr name="Group 27" id="27"/>
          <p:cNvGrpSpPr/>
          <p:nvPr/>
        </p:nvGrpSpPr>
        <p:grpSpPr>
          <a:xfrm rot="0">
            <a:off x="11120991" y="-1406190"/>
            <a:ext cx="6603654" cy="10287000"/>
            <a:chOff x="0" y="0"/>
            <a:chExt cx="8804871" cy="13716000"/>
          </a:xfrm>
        </p:grpSpPr>
        <p:pic>
          <p:nvPicPr>
            <p:cNvPr name="Picture 28" id="28"/>
            <p:cNvPicPr>
              <a:picLocks noChangeAspect="true"/>
            </p:cNvPicPr>
            <p:nvPr/>
          </p:nvPicPr>
          <p:blipFill>
            <a:blip r:embed="rId4"/>
            <a:srcRect l="28601" t="0" r="28601" b="0"/>
            <a:stretch>
              <a:fillRect/>
            </a:stretch>
          </p:blipFill>
          <p:spPr>
            <a:xfrm flipH="false" flipV="false">
              <a:off x="0" y="0"/>
              <a:ext cx="8804871" cy="13716000"/>
            </a:xfrm>
            <a:prstGeom prst="rect">
              <a:avLst/>
            </a:prstGeom>
          </p:spPr>
        </p:pic>
      </p:grpSp>
      <p:sp>
        <p:nvSpPr>
          <p:cNvPr name="TextBox 29" id="29"/>
          <p:cNvSpPr txBox="true"/>
          <p:nvPr/>
        </p:nvSpPr>
        <p:spPr>
          <a:xfrm rot="0">
            <a:off x="3743526" y="4141980"/>
            <a:ext cx="6473425" cy="447675"/>
          </a:xfrm>
          <a:prstGeom prst="rect">
            <a:avLst/>
          </a:prstGeom>
        </p:spPr>
        <p:txBody>
          <a:bodyPr anchor="t" rtlCol="false" tIns="0" lIns="0" bIns="0" rIns="0">
            <a:spAutoFit/>
          </a:bodyPr>
          <a:lstStyle/>
          <a:p>
            <a:pPr>
              <a:lnSpc>
                <a:spcPts val="3750"/>
              </a:lnSpc>
            </a:pPr>
            <a:r>
              <a:rPr lang="en-US" sz="2500">
                <a:solidFill>
                  <a:srgbClr val="0A396D"/>
                </a:solidFill>
                <a:latin typeface="Montserrat Bold"/>
              </a:rPr>
              <a:t>Business Understanding</a:t>
            </a:r>
          </a:p>
        </p:txBody>
      </p:sp>
      <p:sp>
        <p:nvSpPr>
          <p:cNvPr name="TextBox 30" id="30"/>
          <p:cNvSpPr txBox="true"/>
          <p:nvPr/>
        </p:nvSpPr>
        <p:spPr>
          <a:xfrm rot="0">
            <a:off x="2235573" y="2871345"/>
            <a:ext cx="7621547" cy="930275"/>
          </a:xfrm>
          <a:prstGeom prst="rect">
            <a:avLst/>
          </a:prstGeom>
        </p:spPr>
        <p:txBody>
          <a:bodyPr anchor="t" rtlCol="false" tIns="0" lIns="0" bIns="0" rIns="0">
            <a:spAutoFit/>
          </a:bodyPr>
          <a:lstStyle/>
          <a:p>
            <a:pPr>
              <a:lnSpc>
                <a:spcPts val="7149"/>
              </a:lnSpc>
            </a:pPr>
            <a:r>
              <a:rPr lang="en-US" sz="6499">
                <a:solidFill>
                  <a:srgbClr val="0A396D"/>
                </a:solidFill>
                <a:latin typeface="Bebas Neue Cyrillic"/>
              </a:rPr>
              <a:t>Table of content</a:t>
            </a:r>
          </a:p>
        </p:txBody>
      </p:sp>
      <p:sp>
        <p:nvSpPr>
          <p:cNvPr name="TextBox 31" id="31"/>
          <p:cNvSpPr txBox="true"/>
          <p:nvPr/>
        </p:nvSpPr>
        <p:spPr>
          <a:xfrm rot="0">
            <a:off x="3743526" y="5249407"/>
            <a:ext cx="7299261" cy="447675"/>
          </a:xfrm>
          <a:prstGeom prst="rect">
            <a:avLst/>
          </a:prstGeom>
        </p:spPr>
        <p:txBody>
          <a:bodyPr anchor="t" rtlCol="false" tIns="0" lIns="0" bIns="0" rIns="0">
            <a:spAutoFit/>
          </a:bodyPr>
          <a:lstStyle/>
          <a:p>
            <a:pPr>
              <a:lnSpc>
                <a:spcPts val="3750"/>
              </a:lnSpc>
            </a:pPr>
            <a:r>
              <a:rPr lang="en-US" sz="2500">
                <a:solidFill>
                  <a:srgbClr val="0A396D"/>
                </a:solidFill>
                <a:latin typeface="Montserrat Bold"/>
              </a:rPr>
              <a:t>Data Understanding</a:t>
            </a:r>
          </a:p>
        </p:txBody>
      </p:sp>
      <p:sp>
        <p:nvSpPr>
          <p:cNvPr name="TextBox 32" id="32"/>
          <p:cNvSpPr txBox="true"/>
          <p:nvPr/>
        </p:nvSpPr>
        <p:spPr>
          <a:xfrm rot="0">
            <a:off x="3743526" y="6260654"/>
            <a:ext cx="6667441" cy="447675"/>
          </a:xfrm>
          <a:prstGeom prst="rect">
            <a:avLst/>
          </a:prstGeom>
        </p:spPr>
        <p:txBody>
          <a:bodyPr anchor="t" rtlCol="false" tIns="0" lIns="0" bIns="0" rIns="0">
            <a:spAutoFit/>
          </a:bodyPr>
          <a:lstStyle/>
          <a:p>
            <a:pPr>
              <a:lnSpc>
                <a:spcPts val="3750"/>
              </a:lnSpc>
            </a:pPr>
            <a:r>
              <a:rPr lang="en-US" sz="2500">
                <a:solidFill>
                  <a:srgbClr val="0A396D"/>
                </a:solidFill>
                <a:latin typeface="Montserrat Bold"/>
              </a:rPr>
              <a:t>Exploratory Data Analysis</a:t>
            </a:r>
          </a:p>
        </p:txBody>
      </p:sp>
      <p:sp>
        <p:nvSpPr>
          <p:cNvPr name="TextBox 33" id="33"/>
          <p:cNvSpPr txBox="true"/>
          <p:nvPr/>
        </p:nvSpPr>
        <p:spPr>
          <a:xfrm rot="0">
            <a:off x="2337637" y="4260889"/>
            <a:ext cx="858054" cy="401954"/>
          </a:xfrm>
          <a:prstGeom prst="rect">
            <a:avLst/>
          </a:prstGeom>
        </p:spPr>
        <p:txBody>
          <a:bodyPr anchor="t" rtlCol="false" tIns="0" lIns="0" bIns="0" rIns="0">
            <a:spAutoFit/>
          </a:bodyPr>
          <a:lstStyle/>
          <a:p>
            <a:pPr algn="ctr">
              <a:lnSpc>
                <a:spcPts val="3300"/>
              </a:lnSpc>
            </a:pPr>
            <a:r>
              <a:rPr lang="en-US" sz="2200">
                <a:solidFill>
                  <a:srgbClr val="FFFFFF"/>
                </a:solidFill>
                <a:latin typeface="Montserrat Bold"/>
              </a:rPr>
              <a:t>01</a:t>
            </a:r>
          </a:p>
        </p:txBody>
      </p:sp>
      <p:sp>
        <p:nvSpPr>
          <p:cNvPr name="TextBox 34" id="34"/>
          <p:cNvSpPr txBox="true"/>
          <p:nvPr/>
        </p:nvSpPr>
        <p:spPr>
          <a:xfrm rot="0">
            <a:off x="16066885" y="8852235"/>
            <a:ext cx="1176893" cy="264160"/>
          </a:xfrm>
          <a:prstGeom prst="rect">
            <a:avLst/>
          </a:prstGeom>
        </p:spPr>
        <p:txBody>
          <a:bodyPr anchor="t" rtlCol="false" tIns="0" lIns="0" bIns="0" rIns="0">
            <a:spAutoFit/>
          </a:bodyPr>
          <a:lstStyle/>
          <a:p>
            <a:pPr algn="ctr">
              <a:lnSpc>
                <a:spcPts val="2239"/>
              </a:lnSpc>
            </a:pPr>
            <a:r>
              <a:rPr lang="en-US" sz="1599">
                <a:solidFill>
                  <a:srgbClr val="FFFFFF"/>
                </a:solidFill>
                <a:latin typeface="Montserrat Classic Bold"/>
              </a:rPr>
              <a:t>05</a:t>
            </a:r>
          </a:p>
        </p:txBody>
      </p:sp>
      <p:sp>
        <p:nvSpPr>
          <p:cNvPr name="TextBox 35" id="35"/>
          <p:cNvSpPr txBox="true"/>
          <p:nvPr/>
        </p:nvSpPr>
        <p:spPr>
          <a:xfrm rot="0">
            <a:off x="3743526" y="7285237"/>
            <a:ext cx="6667441" cy="447675"/>
          </a:xfrm>
          <a:prstGeom prst="rect">
            <a:avLst/>
          </a:prstGeom>
        </p:spPr>
        <p:txBody>
          <a:bodyPr anchor="t" rtlCol="false" tIns="0" lIns="0" bIns="0" rIns="0">
            <a:spAutoFit/>
          </a:bodyPr>
          <a:lstStyle/>
          <a:p>
            <a:pPr>
              <a:lnSpc>
                <a:spcPts val="3750"/>
              </a:lnSpc>
            </a:pPr>
            <a:r>
              <a:rPr lang="en-US" sz="2500">
                <a:solidFill>
                  <a:srgbClr val="0A396D"/>
                </a:solidFill>
                <a:latin typeface="Montserrat Bold"/>
              </a:rPr>
              <a:t>Pattern Analysis</a:t>
            </a:r>
          </a:p>
        </p:txBody>
      </p:sp>
      <p:sp>
        <p:nvSpPr>
          <p:cNvPr name="TextBox 36" id="36"/>
          <p:cNvSpPr txBox="true"/>
          <p:nvPr/>
        </p:nvSpPr>
        <p:spPr>
          <a:xfrm rot="0">
            <a:off x="3743526" y="8283149"/>
            <a:ext cx="6667441" cy="447675"/>
          </a:xfrm>
          <a:prstGeom prst="rect">
            <a:avLst/>
          </a:prstGeom>
        </p:spPr>
        <p:txBody>
          <a:bodyPr anchor="t" rtlCol="false" tIns="0" lIns="0" bIns="0" rIns="0">
            <a:spAutoFit/>
          </a:bodyPr>
          <a:lstStyle/>
          <a:p>
            <a:pPr>
              <a:lnSpc>
                <a:spcPts val="3750"/>
              </a:lnSpc>
            </a:pPr>
            <a:r>
              <a:rPr lang="en-US" sz="2500">
                <a:solidFill>
                  <a:srgbClr val="0A396D"/>
                </a:solidFill>
                <a:latin typeface="Montserrat Bold"/>
              </a:rPr>
              <a:t>Evaluation</a:t>
            </a:r>
          </a:p>
        </p:txBody>
      </p:sp>
      <p:sp>
        <p:nvSpPr>
          <p:cNvPr name="TextBox 37" id="37"/>
          <p:cNvSpPr txBox="true"/>
          <p:nvPr/>
        </p:nvSpPr>
        <p:spPr>
          <a:xfrm rot="0">
            <a:off x="2338462" y="5272267"/>
            <a:ext cx="858054" cy="401954"/>
          </a:xfrm>
          <a:prstGeom prst="rect">
            <a:avLst/>
          </a:prstGeom>
        </p:spPr>
        <p:txBody>
          <a:bodyPr anchor="t" rtlCol="false" tIns="0" lIns="0" bIns="0" rIns="0">
            <a:spAutoFit/>
          </a:bodyPr>
          <a:lstStyle/>
          <a:p>
            <a:pPr algn="ctr">
              <a:lnSpc>
                <a:spcPts val="3300"/>
              </a:lnSpc>
            </a:pPr>
            <a:r>
              <a:rPr lang="en-US" sz="2200">
                <a:solidFill>
                  <a:srgbClr val="FFFFFF"/>
                </a:solidFill>
                <a:latin typeface="Montserrat Bold"/>
              </a:rPr>
              <a:t>02</a:t>
            </a:r>
          </a:p>
        </p:txBody>
      </p:sp>
      <p:sp>
        <p:nvSpPr>
          <p:cNvPr name="TextBox 38" id="38"/>
          <p:cNvSpPr txBox="true"/>
          <p:nvPr/>
        </p:nvSpPr>
        <p:spPr>
          <a:xfrm rot="0">
            <a:off x="2338462" y="6283515"/>
            <a:ext cx="858054" cy="401954"/>
          </a:xfrm>
          <a:prstGeom prst="rect">
            <a:avLst/>
          </a:prstGeom>
        </p:spPr>
        <p:txBody>
          <a:bodyPr anchor="t" rtlCol="false" tIns="0" lIns="0" bIns="0" rIns="0">
            <a:spAutoFit/>
          </a:bodyPr>
          <a:lstStyle/>
          <a:p>
            <a:pPr algn="ctr">
              <a:lnSpc>
                <a:spcPts val="3300"/>
              </a:lnSpc>
            </a:pPr>
            <a:r>
              <a:rPr lang="en-US" sz="2200">
                <a:solidFill>
                  <a:srgbClr val="FFFFFF"/>
                </a:solidFill>
                <a:latin typeface="Montserrat Bold"/>
              </a:rPr>
              <a:t>03</a:t>
            </a:r>
          </a:p>
        </p:txBody>
      </p:sp>
      <p:sp>
        <p:nvSpPr>
          <p:cNvPr name="TextBox 39" id="39"/>
          <p:cNvSpPr txBox="true"/>
          <p:nvPr/>
        </p:nvSpPr>
        <p:spPr>
          <a:xfrm rot="0">
            <a:off x="2338462" y="7294762"/>
            <a:ext cx="858054" cy="401954"/>
          </a:xfrm>
          <a:prstGeom prst="rect">
            <a:avLst/>
          </a:prstGeom>
        </p:spPr>
        <p:txBody>
          <a:bodyPr anchor="t" rtlCol="false" tIns="0" lIns="0" bIns="0" rIns="0">
            <a:spAutoFit/>
          </a:bodyPr>
          <a:lstStyle/>
          <a:p>
            <a:pPr algn="ctr">
              <a:lnSpc>
                <a:spcPts val="3300"/>
              </a:lnSpc>
            </a:pPr>
            <a:r>
              <a:rPr lang="en-US" sz="2200">
                <a:solidFill>
                  <a:srgbClr val="FFFFFF"/>
                </a:solidFill>
                <a:latin typeface="Montserrat Bold"/>
              </a:rPr>
              <a:t>04</a:t>
            </a:r>
          </a:p>
        </p:txBody>
      </p:sp>
      <p:sp>
        <p:nvSpPr>
          <p:cNvPr name="TextBox 40" id="40"/>
          <p:cNvSpPr txBox="true"/>
          <p:nvPr/>
        </p:nvSpPr>
        <p:spPr>
          <a:xfrm rot="0">
            <a:off x="2337637" y="8306010"/>
            <a:ext cx="858054" cy="401954"/>
          </a:xfrm>
          <a:prstGeom prst="rect">
            <a:avLst/>
          </a:prstGeom>
        </p:spPr>
        <p:txBody>
          <a:bodyPr anchor="t" rtlCol="false" tIns="0" lIns="0" bIns="0" rIns="0">
            <a:spAutoFit/>
          </a:bodyPr>
          <a:lstStyle/>
          <a:p>
            <a:pPr algn="ctr">
              <a:lnSpc>
                <a:spcPts val="3300"/>
              </a:lnSpc>
            </a:pPr>
            <a:r>
              <a:rPr lang="en-US" sz="2200">
                <a:solidFill>
                  <a:srgbClr val="FFFFFF"/>
                </a:solidFill>
                <a:latin typeface="Montserrat Bold"/>
              </a:rPr>
              <a:t>05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78007" y="0"/>
            <a:ext cx="1609993" cy="10287000"/>
            <a:chOff x="0" y="0"/>
            <a:chExt cx="163674" cy="1045790"/>
          </a:xfrm>
        </p:grpSpPr>
        <p:sp>
          <p:nvSpPr>
            <p:cNvPr name="Freeform 3" id="3"/>
            <p:cNvSpPr/>
            <p:nvPr/>
          </p:nvSpPr>
          <p:spPr>
            <a:xfrm flipH="false" flipV="false" rot="0">
              <a:off x="0" y="0"/>
              <a:ext cx="163674" cy="1045790"/>
            </a:xfrm>
            <a:custGeom>
              <a:avLst/>
              <a:gdLst/>
              <a:ahLst/>
              <a:cxnLst/>
              <a:rect r="r" b="b" t="t" l="l"/>
              <a:pathLst>
                <a:path h="1045790" w="163674">
                  <a:moveTo>
                    <a:pt x="0" y="0"/>
                  </a:moveTo>
                  <a:lnTo>
                    <a:pt x="163674" y="0"/>
                  </a:lnTo>
                  <a:lnTo>
                    <a:pt x="163674" y="1045790"/>
                  </a:lnTo>
                  <a:lnTo>
                    <a:pt x="0" y="1045790"/>
                  </a:lnTo>
                  <a:close/>
                </a:path>
              </a:pathLst>
            </a:custGeom>
            <a:solidFill>
              <a:srgbClr val="0A396D"/>
            </a:solidFill>
          </p:spPr>
        </p:sp>
        <p:sp>
          <p:nvSpPr>
            <p:cNvPr name="TextBox 4" id="4"/>
            <p:cNvSpPr txBox="true"/>
            <p:nvPr/>
          </p:nvSpPr>
          <p:spPr>
            <a:xfrm>
              <a:off x="0" y="0"/>
              <a:ext cx="163674" cy="1045790"/>
            </a:xfrm>
            <a:prstGeom prst="rect">
              <a:avLst/>
            </a:prstGeom>
          </p:spPr>
          <p:txBody>
            <a:bodyPr anchor="ctr" rtlCol="false" tIns="50800" lIns="50800" bIns="50800" rIns="50800"/>
            <a:lstStyle/>
            <a:p>
              <a:pPr algn="ctr">
                <a:lnSpc>
                  <a:spcPts val="2160"/>
                </a:lnSpc>
              </a:pPr>
            </a:p>
          </p:txBody>
        </p:sp>
      </p:grpSp>
      <p:sp>
        <p:nvSpPr>
          <p:cNvPr name="TextBox 5" id="5"/>
          <p:cNvSpPr txBox="true"/>
          <p:nvPr/>
        </p:nvSpPr>
        <p:spPr>
          <a:xfrm rot="0">
            <a:off x="1028700" y="2184741"/>
            <a:ext cx="7667255" cy="857250"/>
          </a:xfrm>
          <a:prstGeom prst="rect">
            <a:avLst/>
          </a:prstGeom>
        </p:spPr>
        <p:txBody>
          <a:bodyPr anchor="t" rtlCol="false" tIns="0" lIns="0" bIns="0" rIns="0">
            <a:spAutoFit/>
          </a:bodyPr>
          <a:lstStyle/>
          <a:p>
            <a:pPr>
              <a:lnSpc>
                <a:spcPts val="6599"/>
              </a:lnSpc>
            </a:pPr>
            <a:r>
              <a:rPr lang="en-US" sz="5999">
                <a:solidFill>
                  <a:srgbClr val="0A396D"/>
                </a:solidFill>
                <a:latin typeface="Bebas Neue Cyrillic"/>
              </a:rPr>
              <a:t>Problem Statement:</a:t>
            </a:r>
          </a:p>
        </p:txBody>
      </p:sp>
      <p:sp>
        <p:nvSpPr>
          <p:cNvPr name="Freeform 6" id="6"/>
          <p:cNvSpPr/>
          <p:nvPr/>
        </p:nvSpPr>
        <p:spPr>
          <a:xfrm flipH="false" flipV="false" rot="0">
            <a:off x="368513" y="502647"/>
            <a:ext cx="3394436" cy="1052106"/>
          </a:xfrm>
          <a:custGeom>
            <a:avLst/>
            <a:gdLst/>
            <a:ahLst/>
            <a:cxnLst/>
            <a:rect r="r" b="b" t="t" l="l"/>
            <a:pathLst>
              <a:path h="1052106" w="3394436">
                <a:moveTo>
                  <a:pt x="0" y="0"/>
                </a:moveTo>
                <a:lnTo>
                  <a:pt x="3394436" y="0"/>
                </a:lnTo>
                <a:lnTo>
                  <a:pt x="3394436" y="1052106"/>
                </a:lnTo>
                <a:lnTo>
                  <a:pt x="0" y="1052106"/>
                </a:lnTo>
                <a:lnTo>
                  <a:pt x="0" y="0"/>
                </a:lnTo>
                <a:close/>
              </a:path>
            </a:pathLst>
          </a:custGeom>
          <a:blipFill>
            <a:blip r:embed="rId2"/>
            <a:stretch>
              <a:fillRect l="0" t="0" r="0" b="-9207"/>
            </a:stretch>
          </a:blipFill>
        </p:spPr>
      </p:sp>
      <p:sp>
        <p:nvSpPr>
          <p:cNvPr name="TextBox 7" id="7"/>
          <p:cNvSpPr txBox="true"/>
          <p:nvPr/>
        </p:nvSpPr>
        <p:spPr>
          <a:xfrm rot="0">
            <a:off x="1028700" y="3185420"/>
            <a:ext cx="14390694" cy="1828800"/>
          </a:xfrm>
          <a:prstGeom prst="rect">
            <a:avLst/>
          </a:prstGeom>
        </p:spPr>
        <p:txBody>
          <a:bodyPr anchor="t" rtlCol="false" tIns="0" lIns="0" bIns="0" rIns="0">
            <a:spAutoFit/>
          </a:bodyPr>
          <a:lstStyle/>
          <a:p>
            <a:pPr algn="just">
              <a:lnSpc>
                <a:spcPts val="2400"/>
              </a:lnSpc>
              <a:spcBef>
                <a:spcPct val="0"/>
              </a:spcBef>
            </a:pPr>
            <a:r>
              <a:rPr lang="en-US" sz="2000">
                <a:solidFill>
                  <a:srgbClr val="000000"/>
                </a:solidFill>
                <a:latin typeface="Montserrat"/>
              </a:rPr>
              <a:t>Dalam konteks telekomunikasi, churn merujuk pada pelanggan yang menghentikan layanan mereka. Perusahaan telekomunikasi sering menghadapi tantangan untuk mempertahankan pelanggan di tengah persaingan yang ketat dan preferensi pelanggan yang berubah-ubah. Analisis churn memungkinkan perusahaan untuk mengidentifikasi faktor-faktor yang menyebabkan pelanggan meninggalkan layanan mereka. Masalah utama di sini adalah menentukan pelanggan mana yang berisiko churn dan memahami alasan di balik keputusan mereka untuk pergi.</a:t>
            </a:r>
          </a:p>
        </p:txBody>
      </p:sp>
      <p:sp>
        <p:nvSpPr>
          <p:cNvPr name="TextBox 8" id="8"/>
          <p:cNvSpPr txBox="true"/>
          <p:nvPr/>
        </p:nvSpPr>
        <p:spPr>
          <a:xfrm rot="0">
            <a:off x="1028700" y="6083297"/>
            <a:ext cx="7667255" cy="857250"/>
          </a:xfrm>
          <a:prstGeom prst="rect">
            <a:avLst/>
          </a:prstGeom>
        </p:spPr>
        <p:txBody>
          <a:bodyPr anchor="t" rtlCol="false" tIns="0" lIns="0" bIns="0" rIns="0">
            <a:spAutoFit/>
          </a:bodyPr>
          <a:lstStyle/>
          <a:p>
            <a:pPr>
              <a:lnSpc>
                <a:spcPts val="6599"/>
              </a:lnSpc>
            </a:pPr>
            <a:r>
              <a:rPr lang="en-US" sz="5999">
                <a:solidFill>
                  <a:srgbClr val="0A396D"/>
                </a:solidFill>
                <a:latin typeface="Bebas Neue Cyrillic"/>
              </a:rPr>
              <a:t>Objective:</a:t>
            </a:r>
          </a:p>
        </p:txBody>
      </p:sp>
      <p:sp>
        <p:nvSpPr>
          <p:cNvPr name="TextBox 9" id="9"/>
          <p:cNvSpPr txBox="true"/>
          <p:nvPr/>
        </p:nvSpPr>
        <p:spPr>
          <a:xfrm rot="0">
            <a:off x="1028700" y="7083422"/>
            <a:ext cx="14375172" cy="1524000"/>
          </a:xfrm>
          <a:prstGeom prst="rect">
            <a:avLst/>
          </a:prstGeom>
        </p:spPr>
        <p:txBody>
          <a:bodyPr anchor="t" rtlCol="false" tIns="0" lIns="0" bIns="0" rIns="0">
            <a:spAutoFit/>
          </a:bodyPr>
          <a:lstStyle/>
          <a:p>
            <a:pPr algn="just" marL="431801" indent="-215900" lvl="1">
              <a:lnSpc>
                <a:spcPts val="2400"/>
              </a:lnSpc>
              <a:buFont typeface="Arial"/>
              <a:buChar char="•"/>
            </a:pPr>
            <a:r>
              <a:rPr lang="en-US" sz="2000">
                <a:solidFill>
                  <a:srgbClr val="000000"/>
                </a:solidFill>
                <a:latin typeface="Montserrat"/>
              </a:rPr>
              <a:t> Analisis Deskriptif: Memahami karakteristik pelanggan yang churn dan tidak churn, termasuk demografi, perilaku penggunaan, dan interaksi dengan layanan pelanggan.</a:t>
            </a:r>
          </a:p>
          <a:p>
            <a:pPr algn="just" marL="431801" indent="-215900" lvl="1">
              <a:lnSpc>
                <a:spcPts val="2400"/>
              </a:lnSpc>
              <a:spcBef>
                <a:spcPct val="0"/>
              </a:spcBef>
              <a:buFont typeface="Arial"/>
              <a:buChar char="•"/>
            </a:pPr>
            <a:r>
              <a:rPr lang="en-US" sz="2000">
                <a:solidFill>
                  <a:srgbClr val="000000"/>
                </a:solidFill>
                <a:latin typeface="Montserrat"/>
              </a:rPr>
              <a:t> </a:t>
            </a:r>
            <a:r>
              <a:rPr lang="en-US" sz="2000">
                <a:solidFill>
                  <a:srgbClr val="000000"/>
                </a:solidFill>
                <a:latin typeface="Montserrat"/>
              </a:rPr>
              <a:t>Analisis Prediktif: Mengembangkan model prediktif untuk mengidentifikasi pelanggan yang berisiko tinggi churn. Model ini harus mampu memproses data historis dan variabel perilaku untuk memprediksi pelanggan mana yang kemungkinan akan churn.</a:t>
            </a:r>
          </a:p>
        </p:txBody>
      </p:sp>
      <p:sp>
        <p:nvSpPr>
          <p:cNvPr name="TextBox 10" id="10"/>
          <p:cNvSpPr txBox="true"/>
          <p:nvPr/>
        </p:nvSpPr>
        <p:spPr>
          <a:xfrm rot="0">
            <a:off x="13290323" y="297426"/>
            <a:ext cx="3835050" cy="439017"/>
          </a:xfrm>
          <a:prstGeom prst="rect">
            <a:avLst/>
          </a:prstGeom>
        </p:spPr>
        <p:txBody>
          <a:bodyPr anchor="t" rtlCol="false" tIns="0" lIns="0" bIns="0" rIns="0">
            <a:spAutoFit/>
          </a:bodyPr>
          <a:lstStyle/>
          <a:p>
            <a:pPr>
              <a:lnSpc>
                <a:spcPts val="3375"/>
              </a:lnSpc>
            </a:pPr>
            <a:r>
              <a:rPr lang="en-US" sz="3068">
                <a:solidFill>
                  <a:srgbClr val="FF5757"/>
                </a:solidFill>
                <a:latin typeface="Bebas Neue Cyrillic"/>
              </a:rPr>
              <a:t>business understanding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994936" y="2999304"/>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994936" y="3504129"/>
            <a:ext cx="912714" cy="912714"/>
          </a:xfrm>
          <a:custGeom>
            <a:avLst/>
            <a:gdLst/>
            <a:ahLst/>
            <a:cxnLst/>
            <a:rect r="r" b="b" t="t" l="l"/>
            <a:pathLst>
              <a:path h="912714" w="912714">
                <a:moveTo>
                  <a:pt x="0" y="0"/>
                </a:moveTo>
                <a:lnTo>
                  <a:pt x="912714" y="0"/>
                </a:lnTo>
                <a:lnTo>
                  <a:pt x="912714" y="912714"/>
                </a:lnTo>
                <a:lnTo>
                  <a:pt x="0" y="912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678007" y="0"/>
            <a:ext cx="1609993" cy="10287000"/>
            <a:chOff x="0" y="0"/>
            <a:chExt cx="163674" cy="1045790"/>
          </a:xfrm>
        </p:grpSpPr>
        <p:sp>
          <p:nvSpPr>
            <p:cNvPr name="Freeform 5" id="5"/>
            <p:cNvSpPr/>
            <p:nvPr/>
          </p:nvSpPr>
          <p:spPr>
            <a:xfrm flipH="false" flipV="false" rot="0">
              <a:off x="0" y="0"/>
              <a:ext cx="163674" cy="1045790"/>
            </a:xfrm>
            <a:custGeom>
              <a:avLst/>
              <a:gdLst/>
              <a:ahLst/>
              <a:cxnLst/>
              <a:rect r="r" b="b" t="t" l="l"/>
              <a:pathLst>
                <a:path h="1045790" w="163674">
                  <a:moveTo>
                    <a:pt x="0" y="0"/>
                  </a:moveTo>
                  <a:lnTo>
                    <a:pt x="163674" y="0"/>
                  </a:lnTo>
                  <a:lnTo>
                    <a:pt x="163674" y="1045790"/>
                  </a:lnTo>
                  <a:lnTo>
                    <a:pt x="0" y="1045790"/>
                  </a:lnTo>
                  <a:close/>
                </a:path>
              </a:pathLst>
            </a:custGeom>
            <a:solidFill>
              <a:srgbClr val="0A396D"/>
            </a:solidFill>
          </p:spPr>
        </p:sp>
        <p:sp>
          <p:nvSpPr>
            <p:cNvPr name="TextBox 6" id="6"/>
            <p:cNvSpPr txBox="true"/>
            <p:nvPr/>
          </p:nvSpPr>
          <p:spPr>
            <a:xfrm>
              <a:off x="0" y="0"/>
              <a:ext cx="163674" cy="1045790"/>
            </a:xfrm>
            <a:prstGeom prst="rect">
              <a:avLst/>
            </a:prstGeom>
          </p:spPr>
          <p:txBody>
            <a:bodyPr anchor="ctr" rtlCol="false" tIns="50800" lIns="50800" bIns="50800" rIns="50800"/>
            <a:lstStyle/>
            <a:p>
              <a:pPr algn="ctr">
                <a:lnSpc>
                  <a:spcPts val="2160"/>
                </a:lnSpc>
              </a:pPr>
            </a:p>
          </p:txBody>
        </p:sp>
      </p:grpSp>
      <p:grpSp>
        <p:nvGrpSpPr>
          <p:cNvPr name="Group 7" id="7"/>
          <p:cNvGrpSpPr/>
          <p:nvPr/>
        </p:nvGrpSpPr>
        <p:grpSpPr>
          <a:xfrm rot="0">
            <a:off x="10705050" y="6402026"/>
            <a:ext cx="4843016" cy="3521457"/>
            <a:chOff x="0" y="0"/>
            <a:chExt cx="6457355" cy="4695276"/>
          </a:xfrm>
        </p:grpSpPr>
        <p:pic>
          <p:nvPicPr>
            <p:cNvPr name="Picture 8" id="8"/>
            <p:cNvPicPr>
              <a:picLocks noChangeAspect="true"/>
            </p:cNvPicPr>
            <p:nvPr/>
          </p:nvPicPr>
          <p:blipFill>
            <a:blip r:embed="rId4"/>
            <a:srcRect l="4185" t="0" r="4185" b="0"/>
            <a:stretch>
              <a:fillRect/>
            </a:stretch>
          </p:blipFill>
          <p:spPr>
            <a:xfrm flipH="false" flipV="false">
              <a:off x="0" y="0"/>
              <a:ext cx="6457355" cy="4695276"/>
            </a:xfrm>
            <a:prstGeom prst="rect">
              <a:avLst/>
            </a:prstGeom>
          </p:spPr>
        </p:pic>
      </p:grpSp>
      <p:grpSp>
        <p:nvGrpSpPr>
          <p:cNvPr name="Group 9" id="9"/>
          <p:cNvGrpSpPr/>
          <p:nvPr/>
        </p:nvGrpSpPr>
        <p:grpSpPr>
          <a:xfrm rot="0">
            <a:off x="1676191" y="2110925"/>
            <a:ext cx="5524931" cy="4167533"/>
            <a:chOff x="0" y="0"/>
            <a:chExt cx="7366575" cy="5556710"/>
          </a:xfrm>
        </p:grpSpPr>
        <p:pic>
          <p:nvPicPr>
            <p:cNvPr name="Picture 10" id="10"/>
            <p:cNvPicPr>
              <a:picLocks noChangeAspect="true"/>
            </p:cNvPicPr>
            <p:nvPr/>
          </p:nvPicPr>
          <p:blipFill>
            <a:blip r:embed="rId5"/>
            <a:srcRect l="6037" t="0" r="6037" b="0"/>
            <a:stretch>
              <a:fillRect/>
            </a:stretch>
          </p:blipFill>
          <p:spPr>
            <a:xfrm flipH="false" flipV="false">
              <a:off x="0" y="0"/>
              <a:ext cx="7366575" cy="5556710"/>
            </a:xfrm>
            <a:prstGeom prst="rect">
              <a:avLst/>
            </a:prstGeom>
          </p:spPr>
        </p:pic>
      </p:grpSp>
      <p:sp>
        <p:nvSpPr>
          <p:cNvPr name="Freeform 11" id="11"/>
          <p:cNvSpPr/>
          <p:nvPr/>
        </p:nvSpPr>
        <p:spPr>
          <a:xfrm flipH="false" flipV="false" rot="0">
            <a:off x="1676191" y="7275407"/>
            <a:ext cx="931481" cy="931481"/>
          </a:xfrm>
          <a:custGeom>
            <a:avLst/>
            <a:gdLst/>
            <a:ahLst/>
            <a:cxnLst/>
            <a:rect r="r" b="b" t="t" l="l"/>
            <a:pathLst>
              <a:path h="931481" w="931481">
                <a:moveTo>
                  <a:pt x="0" y="0"/>
                </a:moveTo>
                <a:lnTo>
                  <a:pt x="931481" y="0"/>
                </a:lnTo>
                <a:lnTo>
                  <a:pt x="931481" y="931481"/>
                </a:lnTo>
                <a:lnTo>
                  <a:pt x="0" y="9314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368513" y="502647"/>
            <a:ext cx="3394436" cy="1052106"/>
          </a:xfrm>
          <a:custGeom>
            <a:avLst/>
            <a:gdLst/>
            <a:ahLst/>
            <a:cxnLst/>
            <a:rect r="r" b="b" t="t" l="l"/>
            <a:pathLst>
              <a:path h="1052106" w="3394436">
                <a:moveTo>
                  <a:pt x="0" y="0"/>
                </a:moveTo>
                <a:lnTo>
                  <a:pt x="3394436" y="0"/>
                </a:lnTo>
                <a:lnTo>
                  <a:pt x="3394436" y="1052106"/>
                </a:lnTo>
                <a:lnTo>
                  <a:pt x="0" y="1052106"/>
                </a:lnTo>
                <a:lnTo>
                  <a:pt x="0" y="0"/>
                </a:lnTo>
                <a:close/>
              </a:path>
            </a:pathLst>
          </a:custGeom>
          <a:blipFill>
            <a:blip r:embed="rId8"/>
            <a:stretch>
              <a:fillRect l="0" t="0" r="0" b="-9207"/>
            </a:stretch>
          </a:blipFill>
        </p:spPr>
      </p:sp>
      <p:sp>
        <p:nvSpPr>
          <p:cNvPr name="TextBox 13" id="13"/>
          <p:cNvSpPr txBox="true"/>
          <p:nvPr/>
        </p:nvSpPr>
        <p:spPr>
          <a:xfrm rot="0">
            <a:off x="9216960" y="3126305"/>
            <a:ext cx="6609250" cy="320675"/>
          </a:xfrm>
          <a:prstGeom prst="rect">
            <a:avLst/>
          </a:prstGeom>
        </p:spPr>
        <p:txBody>
          <a:bodyPr anchor="t" rtlCol="false" tIns="0" lIns="0" bIns="0" rIns="0">
            <a:spAutoFit/>
          </a:bodyPr>
          <a:lstStyle/>
          <a:p>
            <a:pPr>
              <a:lnSpc>
                <a:spcPts val="2499"/>
              </a:lnSpc>
            </a:pPr>
            <a:r>
              <a:rPr lang="en-US" sz="2499">
                <a:solidFill>
                  <a:srgbClr val="0A396D"/>
                </a:solidFill>
                <a:latin typeface="Montserrat Bold"/>
              </a:rPr>
              <a:t>Tahapan Pengumpulan Informasi</a:t>
            </a:r>
          </a:p>
        </p:txBody>
      </p:sp>
      <p:sp>
        <p:nvSpPr>
          <p:cNvPr name="TextBox 14" id="14"/>
          <p:cNvSpPr txBox="true"/>
          <p:nvPr/>
        </p:nvSpPr>
        <p:spPr>
          <a:xfrm rot="0">
            <a:off x="9242895" y="3523179"/>
            <a:ext cx="6641298" cy="1885949"/>
          </a:xfrm>
          <a:prstGeom prst="rect">
            <a:avLst/>
          </a:prstGeom>
        </p:spPr>
        <p:txBody>
          <a:bodyPr anchor="t" rtlCol="false" tIns="0" lIns="0" bIns="0" rIns="0">
            <a:spAutoFit/>
          </a:bodyPr>
          <a:lstStyle/>
          <a:p>
            <a:pPr algn="just">
              <a:lnSpc>
                <a:spcPts val="3000"/>
              </a:lnSpc>
            </a:pPr>
            <a:r>
              <a:rPr lang="en-US" sz="2000">
                <a:solidFill>
                  <a:srgbClr val="000000"/>
                </a:solidFill>
                <a:latin typeface="Montserrat"/>
              </a:rPr>
              <a:t>Dalam tahap pengumpulan informasi terkait data churn, fokus pada identifikasi faktor-faktor yang memengaruhi perpindahan pelanggan, termasuk analisis riwayat penggunaan layanan terhadap penggunaan layanan provider.</a:t>
            </a:r>
          </a:p>
        </p:txBody>
      </p:sp>
      <p:sp>
        <p:nvSpPr>
          <p:cNvPr name="TextBox 15" id="15"/>
          <p:cNvSpPr txBox="true"/>
          <p:nvPr/>
        </p:nvSpPr>
        <p:spPr>
          <a:xfrm rot="0">
            <a:off x="2933812" y="6821383"/>
            <a:ext cx="5370186" cy="320675"/>
          </a:xfrm>
          <a:prstGeom prst="rect">
            <a:avLst/>
          </a:prstGeom>
        </p:spPr>
        <p:txBody>
          <a:bodyPr anchor="t" rtlCol="false" tIns="0" lIns="0" bIns="0" rIns="0">
            <a:spAutoFit/>
          </a:bodyPr>
          <a:lstStyle/>
          <a:p>
            <a:pPr>
              <a:lnSpc>
                <a:spcPts val="2499"/>
              </a:lnSpc>
            </a:pPr>
            <a:r>
              <a:rPr lang="en-US" sz="2499">
                <a:solidFill>
                  <a:srgbClr val="0A396D"/>
                </a:solidFill>
                <a:latin typeface="Montserrat Bold"/>
              </a:rPr>
              <a:t>Pengolahan Data dan Hasil</a:t>
            </a:r>
          </a:p>
        </p:txBody>
      </p:sp>
      <p:sp>
        <p:nvSpPr>
          <p:cNvPr name="TextBox 16" id="16"/>
          <p:cNvSpPr txBox="true"/>
          <p:nvPr/>
        </p:nvSpPr>
        <p:spPr>
          <a:xfrm rot="0">
            <a:off x="2933812" y="7218257"/>
            <a:ext cx="7178461" cy="1885949"/>
          </a:xfrm>
          <a:prstGeom prst="rect">
            <a:avLst/>
          </a:prstGeom>
        </p:spPr>
        <p:txBody>
          <a:bodyPr anchor="t" rtlCol="false" tIns="0" lIns="0" bIns="0" rIns="0">
            <a:spAutoFit/>
          </a:bodyPr>
          <a:lstStyle/>
          <a:p>
            <a:pPr algn="just">
              <a:lnSpc>
                <a:spcPts val="3000"/>
              </a:lnSpc>
            </a:pPr>
            <a:r>
              <a:rPr lang="en-US" sz="2000">
                <a:solidFill>
                  <a:srgbClr val="000000"/>
                </a:solidFill>
                <a:latin typeface="Montserrat"/>
              </a:rPr>
              <a:t>Analisis churn pelanggan: fokus pada faktor pendorong perpindahan pelanggan. Pendekatan machine learning untuk prediksi churn, mendukung strategi retensi. Proses melibatkan model machine learning dan metrik evaluasi terbaik.</a:t>
            </a:r>
          </a:p>
        </p:txBody>
      </p:sp>
      <p:sp>
        <p:nvSpPr>
          <p:cNvPr name="TextBox 17" id="17"/>
          <p:cNvSpPr txBox="true"/>
          <p:nvPr/>
        </p:nvSpPr>
        <p:spPr>
          <a:xfrm rot="0">
            <a:off x="13290323" y="297426"/>
            <a:ext cx="3835050" cy="439017"/>
          </a:xfrm>
          <a:prstGeom prst="rect">
            <a:avLst/>
          </a:prstGeom>
        </p:spPr>
        <p:txBody>
          <a:bodyPr anchor="t" rtlCol="false" tIns="0" lIns="0" bIns="0" rIns="0">
            <a:spAutoFit/>
          </a:bodyPr>
          <a:lstStyle/>
          <a:p>
            <a:pPr>
              <a:lnSpc>
                <a:spcPts val="3375"/>
              </a:lnSpc>
            </a:pPr>
            <a:r>
              <a:rPr lang="en-US" sz="3068">
                <a:solidFill>
                  <a:srgbClr val="FF5757"/>
                </a:solidFill>
                <a:latin typeface="Bebas Neue Cyrillic"/>
              </a:rPr>
              <a:t>business understanding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4727" y="1776773"/>
            <a:ext cx="647947" cy="601780"/>
          </a:xfrm>
          <a:custGeom>
            <a:avLst/>
            <a:gdLst/>
            <a:ahLst/>
            <a:cxnLst/>
            <a:rect r="r" b="b" t="t" l="l"/>
            <a:pathLst>
              <a:path h="601780" w="647947">
                <a:moveTo>
                  <a:pt x="0" y="0"/>
                </a:moveTo>
                <a:lnTo>
                  <a:pt x="647946" y="0"/>
                </a:lnTo>
                <a:lnTo>
                  <a:pt x="647946" y="601780"/>
                </a:lnTo>
                <a:lnTo>
                  <a:pt x="0" y="60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4727" y="7994877"/>
            <a:ext cx="647947" cy="601780"/>
          </a:xfrm>
          <a:custGeom>
            <a:avLst/>
            <a:gdLst/>
            <a:ahLst/>
            <a:cxnLst/>
            <a:rect r="r" b="b" t="t" l="l"/>
            <a:pathLst>
              <a:path h="601780" w="647947">
                <a:moveTo>
                  <a:pt x="0" y="0"/>
                </a:moveTo>
                <a:lnTo>
                  <a:pt x="647946" y="0"/>
                </a:lnTo>
                <a:lnTo>
                  <a:pt x="647946" y="601780"/>
                </a:lnTo>
                <a:lnTo>
                  <a:pt x="0" y="601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818258" y="0"/>
            <a:ext cx="5469742" cy="10287000"/>
            <a:chOff x="0" y="0"/>
            <a:chExt cx="1796321" cy="3378358"/>
          </a:xfrm>
        </p:grpSpPr>
        <p:sp>
          <p:nvSpPr>
            <p:cNvPr name="Freeform 5" id="5"/>
            <p:cNvSpPr/>
            <p:nvPr/>
          </p:nvSpPr>
          <p:spPr>
            <a:xfrm flipH="false" flipV="false" rot="0">
              <a:off x="0" y="0"/>
              <a:ext cx="1796321" cy="3378359"/>
            </a:xfrm>
            <a:custGeom>
              <a:avLst/>
              <a:gdLst/>
              <a:ahLst/>
              <a:cxnLst/>
              <a:rect r="r" b="b" t="t" l="l"/>
              <a:pathLst>
                <a:path h="3378359" w="1796321">
                  <a:moveTo>
                    <a:pt x="0" y="0"/>
                  </a:moveTo>
                  <a:lnTo>
                    <a:pt x="1796321" y="0"/>
                  </a:lnTo>
                  <a:lnTo>
                    <a:pt x="1796321" y="3378359"/>
                  </a:lnTo>
                  <a:lnTo>
                    <a:pt x="0" y="3378359"/>
                  </a:lnTo>
                  <a:close/>
                </a:path>
              </a:pathLst>
            </a:custGeom>
            <a:solidFill>
              <a:srgbClr val="0A396D"/>
            </a:solidFill>
          </p:spPr>
        </p:sp>
        <p:sp>
          <p:nvSpPr>
            <p:cNvPr name="TextBox 6" id="6"/>
            <p:cNvSpPr txBox="true"/>
            <p:nvPr/>
          </p:nvSpPr>
          <p:spPr>
            <a:xfrm>
              <a:off x="0" y="0"/>
              <a:ext cx="1796321" cy="3378358"/>
            </a:xfrm>
            <a:prstGeom prst="rect">
              <a:avLst/>
            </a:prstGeom>
          </p:spPr>
          <p:txBody>
            <a:bodyPr anchor="ctr" rtlCol="false" tIns="50800" lIns="50800" bIns="50800" rIns="50800"/>
            <a:lstStyle/>
            <a:p>
              <a:pPr algn="ctr">
                <a:lnSpc>
                  <a:spcPts val="2160"/>
                </a:lnSpc>
              </a:pPr>
            </a:p>
          </p:txBody>
        </p:sp>
      </p:grpSp>
      <p:grpSp>
        <p:nvGrpSpPr>
          <p:cNvPr name="Group 7" id="7"/>
          <p:cNvGrpSpPr/>
          <p:nvPr/>
        </p:nvGrpSpPr>
        <p:grpSpPr>
          <a:xfrm rot="0">
            <a:off x="11342623" y="1731255"/>
            <a:ext cx="6945377" cy="7000949"/>
            <a:chOff x="0" y="0"/>
            <a:chExt cx="9260502" cy="9334598"/>
          </a:xfrm>
        </p:grpSpPr>
        <p:pic>
          <p:nvPicPr>
            <p:cNvPr name="Picture 8" id="8"/>
            <p:cNvPicPr>
              <a:picLocks noChangeAspect="true"/>
            </p:cNvPicPr>
            <p:nvPr/>
          </p:nvPicPr>
          <p:blipFill>
            <a:blip r:embed="rId4"/>
            <a:srcRect l="6621" t="0" r="6621" b="0"/>
            <a:stretch>
              <a:fillRect/>
            </a:stretch>
          </p:blipFill>
          <p:spPr>
            <a:xfrm flipH="false" flipV="false">
              <a:off x="0" y="0"/>
              <a:ext cx="9260502" cy="9334598"/>
            </a:xfrm>
            <a:prstGeom prst="rect">
              <a:avLst/>
            </a:prstGeom>
          </p:spPr>
        </p:pic>
      </p:grpSp>
      <p:grpSp>
        <p:nvGrpSpPr>
          <p:cNvPr name="Group 9" id="9"/>
          <p:cNvGrpSpPr/>
          <p:nvPr/>
        </p:nvGrpSpPr>
        <p:grpSpPr>
          <a:xfrm rot="0">
            <a:off x="1940080" y="2952338"/>
            <a:ext cx="4600789" cy="4015073"/>
            <a:chOff x="0" y="0"/>
            <a:chExt cx="1017609" cy="888059"/>
          </a:xfrm>
        </p:grpSpPr>
        <p:sp>
          <p:nvSpPr>
            <p:cNvPr name="Freeform 10" id="10"/>
            <p:cNvSpPr/>
            <p:nvPr/>
          </p:nvSpPr>
          <p:spPr>
            <a:xfrm flipH="false" flipV="false" rot="0">
              <a:off x="0" y="0"/>
              <a:ext cx="1017609" cy="888059"/>
            </a:xfrm>
            <a:custGeom>
              <a:avLst/>
              <a:gdLst/>
              <a:ahLst/>
              <a:cxnLst/>
              <a:rect r="r" b="b" t="t" l="l"/>
              <a:pathLst>
                <a:path h="888059" w="1017609">
                  <a:moveTo>
                    <a:pt x="85820" y="0"/>
                  </a:moveTo>
                  <a:lnTo>
                    <a:pt x="931789" y="0"/>
                  </a:lnTo>
                  <a:cubicBezTo>
                    <a:pt x="954550" y="0"/>
                    <a:pt x="976378" y="9042"/>
                    <a:pt x="992473" y="25136"/>
                  </a:cubicBezTo>
                  <a:cubicBezTo>
                    <a:pt x="1008567" y="41230"/>
                    <a:pt x="1017609" y="63059"/>
                    <a:pt x="1017609" y="85820"/>
                  </a:cubicBezTo>
                  <a:lnTo>
                    <a:pt x="1017609" y="802240"/>
                  </a:lnTo>
                  <a:cubicBezTo>
                    <a:pt x="1017609" y="849637"/>
                    <a:pt x="979186" y="888059"/>
                    <a:pt x="931789" y="888059"/>
                  </a:cubicBezTo>
                  <a:lnTo>
                    <a:pt x="85820" y="888059"/>
                  </a:lnTo>
                  <a:cubicBezTo>
                    <a:pt x="38423" y="888059"/>
                    <a:pt x="0" y="849637"/>
                    <a:pt x="0" y="802240"/>
                  </a:cubicBezTo>
                  <a:lnTo>
                    <a:pt x="0" y="85820"/>
                  </a:lnTo>
                  <a:cubicBezTo>
                    <a:pt x="0" y="38423"/>
                    <a:pt x="38423" y="0"/>
                    <a:pt x="85820" y="0"/>
                  </a:cubicBezTo>
                  <a:close/>
                </a:path>
              </a:pathLst>
            </a:custGeom>
            <a:solidFill>
              <a:srgbClr val="1183D3"/>
            </a:solidFill>
          </p:spPr>
        </p:sp>
        <p:sp>
          <p:nvSpPr>
            <p:cNvPr name="TextBox 11" id="11"/>
            <p:cNvSpPr txBox="true"/>
            <p:nvPr/>
          </p:nvSpPr>
          <p:spPr>
            <a:xfrm>
              <a:off x="0" y="0"/>
              <a:ext cx="1017609" cy="888059"/>
            </a:xfrm>
            <a:prstGeom prst="rect">
              <a:avLst/>
            </a:prstGeom>
          </p:spPr>
          <p:txBody>
            <a:bodyPr anchor="ctr" rtlCol="false" tIns="50800" lIns="50800" bIns="50800" rIns="50800"/>
            <a:lstStyle/>
            <a:p>
              <a:pPr algn="ctr">
                <a:lnSpc>
                  <a:spcPts val="2160"/>
                </a:lnSpc>
              </a:pPr>
            </a:p>
          </p:txBody>
        </p:sp>
      </p:grpSp>
      <p:grpSp>
        <p:nvGrpSpPr>
          <p:cNvPr name="Group 12" id="12"/>
          <p:cNvGrpSpPr/>
          <p:nvPr/>
        </p:nvGrpSpPr>
        <p:grpSpPr>
          <a:xfrm rot="0">
            <a:off x="2126898" y="3849268"/>
            <a:ext cx="1972667" cy="2764923"/>
            <a:chOff x="0" y="0"/>
            <a:chExt cx="454793" cy="637445"/>
          </a:xfrm>
        </p:grpSpPr>
        <p:sp>
          <p:nvSpPr>
            <p:cNvPr name="Freeform 13" id="13"/>
            <p:cNvSpPr/>
            <p:nvPr/>
          </p:nvSpPr>
          <p:spPr>
            <a:xfrm flipH="false" flipV="false" rot="0">
              <a:off x="0" y="0"/>
              <a:ext cx="454793" cy="637445"/>
            </a:xfrm>
            <a:custGeom>
              <a:avLst/>
              <a:gdLst/>
              <a:ahLst/>
              <a:cxnLst/>
              <a:rect r="r" b="b" t="t" l="l"/>
              <a:pathLst>
                <a:path h="637445" w="454793">
                  <a:moveTo>
                    <a:pt x="0" y="0"/>
                  </a:moveTo>
                  <a:lnTo>
                    <a:pt x="454793" y="0"/>
                  </a:lnTo>
                  <a:lnTo>
                    <a:pt x="454793" y="637445"/>
                  </a:lnTo>
                  <a:lnTo>
                    <a:pt x="0" y="637445"/>
                  </a:lnTo>
                  <a:close/>
                </a:path>
              </a:pathLst>
            </a:custGeom>
            <a:solidFill>
              <a:srgbClr val="0A396D"/>
            </a:solidFill>
          </p:spPr>
        </p:sp>
        <p:sp>
          <p:nvSpPr>
            <p:cNvPr name="TextBox 14" id="14"/>
            <p:cNvSpPr txBox="true"/>
            <p:nvPr/>
          </p:nvSpPr>
          <p:spPr>
            <a:xfrm>
              <a:off x="0" y="-9525"/>
              <a:ext cx="454793" cy="646970"/>
            </a:xfrm>
            <a:prstGeom prst="rect">
              <a:avLst/>
            </a:prstGeom>
          </p:spPr>
          <p:txBody>
            <a:bodyPr anchor="ctr" rtlCol="false" tIns="50800" lIns="50800" bIns="50800" rIns="50800"/>
            <a:lstStyle/>
            <a:p>
              <a:pPr algn="ctr">
                <a:lnSpc>
                  <a:spcPts val="7559"/>
                </a:lnSpc>
              </a:pPr>
              <a:r>
                <a:rPr lang="en-US" sz="6299">
                  <a:solidFill>
                    <a:srgbClr val="FFFFFF"/>
                  </a:solidFill>
                  <a:latin typeface="Montserrat Bold"/>
                </a:rPr>
                <a:t>2</a:t>
              </a:r>
            </a:p>
            <a:p>
              <a:pPr algn="ctr">
                <a:lnSpc>
                  <a:spcPts val="2160"/>
                </a:lnSpc>
              </a:pPr>
              <a:r>
                <a:rPr lang="en-US" sz="1800">
                  <a:solidFill>
                    <a:srgbClr val="FFFFFF"/>
                  </a:solidFill>
                  <a:latin typeface="Montserrat Bold"/>
                </a:rPr>
                <a:t>Kolom bertipe data int64</a:t>
              </a:r>
            </a:p>
          </p:txBody>
        </p:sp>
      </p:grpSp>
      <p:grpSp>
        <p:nvGrpSpPr>
          <p:cNvPr name="Group 15" id="15"/>
          <p:cNvGrpSpPr/>
          <p:nvPr/>
        </p:nvGrpSpPr>
        <p:grpSpPr>
          <a:xfrm rot="0">
            <a:off x="4381753" y="3849268"/>
            <a:ext cx="1972667" cy="2764923"/>
            <a:chOff x="0" y="0"/>
            <a:chExt cx="454793" cy="637445"/>
          </a:xfrm>
        </p:grpSpPr>
        <p:sp>
          <p:nvSpPr>
            <p:cNvPr name="Freeform 16" id="16"/>
            <p:cNvSpPr/>
            <p:nvPr/>
          </p:nvSpPr>
          <p:spPr>
            <a:xfrm flipH="false" flipV="false" rot="0">
              <a:off x="0" y="0"/>
              <a:ext cx="454793" cy="637445"/>
            </a:xfrm>
            <a:custGeom>
              <a:avLst/>
              <a:gdLst/>
              <a:ahLst/>
              <a:cxnLst/>
              <a:rect r="r" b="b" t="t" l="l"/>
              <a:pathLst>
                <a:path h="637445" w="454793">
                  <a:moveTo>
                    <a:pt x="0" y="0"/>
                  </a:moveTo>
                  <a:lnTo>
                    <a:pt x="454793" y="0"/>
                  </a:lnTo>
                  <a:lnTo>
                    <a:pt x="454793" y="637445"/>
                  </a:lnTo>
                  <a:lnTo>
                    <a:pt x="0" y="637445"/>
                  </a:lnTo>
                  <a:close/>
                </a:path>
              </a:pathLst>
            </a:custGeom>
            <a:solidFill>
              <a:srgbClr val="0A396D"/>
            </a:solidFill>
          </p:spPr>
        </p:sp>
        <p:sp>
          <p:nvSpPr>
            <p:cNvPr name="TextBox 17" id="17"/>
            <p:cNvSpPr txBox="true"/>
            <p:nvPr/>
          </p:nvSpPr>
          <p:spPr>
            <a:xfrm>
              <a:off x="0" y="-9525"/>
              <a:ext cx="454793" cy="646970"/>
            </a:xfrm>
            <a:prstGeom prst="rect">
              <a:avLst/>
            </a:prstGeom>
          </p:spPr>
          <p:txBody>
            <a:bodyPr anchor="ctr" rtlCol="false" tIns="50800" lIns="50800" bIns="50800" rIns="50800"/>
            <a:lstStyle/>
            <a:p>
              <a:pPr algn="ctr">
                <a:lnSpc>
                  <a:spcPts val="7559"/>
                </a:lnSpc>
              </a:pPr>
              <a:r>
                <a:rPr lang="en-US" sz="6299">
                  <a:solidFill>
                    <a:srgbClr val="FFFFFF"/>
                  </a:solidFill>
                  <a:latin typeface="Montserrat Bold"/>
                </a:rPr>
                <a:t>4</a:t>
              </a:r>
            </a:p>
            <a:p>
              <a:pPr algn="ctr">
                <a:lnSpc>
                  <a:spcPts val="2160"/>
                </a:lnSpc>
              </a:pPr>
              <a:r>
                <a:rPr lang="en-US" sz="1800">
                  <a:solidFill>
                    <a:srgbClr val="FFFFFF"/>
                  </a:solidFill>
                  <a:latin typeface="Montserrat Bold"/>
                </a:rPr>
                <a:t>Kolom bertipe data float64</a:t>
              </a:r>
            </a:p>
          </p:txBody>
        </p:sp>
      </p:grpSp>
      <p:sp>
        <p:nvSpPr>
          <p:cNvPr name="TextBox 18" id="18"/>
          <p:cNvSpPr txBox="true"/>
          <p:nvPr/>
        </p:nvSpPr>
        <p:spPr>
          <a:xfrm rot="0">
            <a:off x="1940080" y="1602676"/>
            <a:ext cx="8110927" cy="883299"/>
          </a:xfrm>
          <a:prstGeom prst="rect">
            <a:avLst/>
          </a:prstGeom>
        </p:spPr>
        <p:txBody>
          <a:bodyPr anchor="t" rtlCol="false" tIns="0" lIns="0" bIns="0" rIns="0">
            <a:spAutoFit/>
          </a:bodyPr>
          <a:lstStyle/>
          <a:p>
            <a:pPr>
              <a:lnSpc>
                <a:spcPts val="3572"/>
              </a:lnSpc>
            </a:pPr>
            <a:r>
              <a:rPr lang="en-US" sz="2381">
                <a:solidFill>
                  <a:srgbClr val="000000"/>
                </a:solidFill>
                <a:latin typeface="Montserrat"/>
              </a:rPr>
              <a:t>Dataset ini terdiri dari </a:t>
            </a:r>
            <a:r>
              <a:rPr lang="en-US" sz="2381">
                <a:solidFill>
                  <a:srgbClr val="000000"/>
                </a:solidFill>
                <a:latin typeface="Montserrat Bold"/>
              </a:rPr>
              <a:t>7043 baris </a:t>
            </a:r>
            <a:r>
              <a:rPr lang="en-US" sz="2381">
                <a:solidFill>
                  <a:srgbClr val="000000"/>
                </a:solidFill>
                <a:latin typeface="Montserrat"/>
              </a:rPr>
              <a:t>dengan </a:t>
            </a:r>
            <a:r>
              <a:rPr lang="en-US" sz="2381">
                <a:solidFill>
                  <a:srgbClr val="000000"/>
                </a:solidFill>
                <a:latin typeface="Montserrat Bold"/>
              </a:rPr>
              <a:t>16 kolom</a:t>
            </a:r>
            <a:r>
              <a:rPr lang="en-US" sz="2381">
                <a:solidFill>
                  <a:srgbClr val="000000"/>
                </a:solidFill>
                <a:latin typeface="Montserrat"/>
              </a:rPr>
              <a:t>. berikut adalah detail tipe data yang digunakan :</a:t>
            </a:r>
          </a:p>
        </p:txBody>
      </p:sp>
      <p:sp>
        <p:nvSpPr>
          <p:cNvPr name="TextBox 19" id="19"/>
          <p:cNvSpPr txBox="true"/>
          <p:nvPr/>
        </p:nvSpPr>
        <p:spPr>
          <a:xfrm rot="0">
            <a:off x="1940080" y="7367099"/>
            <a:ext cx="8360181" cy="1790660"/>
          </a:xfrm>
          <a:prstGeom prst="rect">
            <a:avLst/>
          </a:prstGeom>
        </p:spPr>
        <p:txBody>
          <a:bodyPr anchor="t" rtlCol="false" tIns="0" lIns="0" bIns="0" rIns="0">
            <a:spAutoFit/>
          </a:bodyPr>
          <a:lstStyle/>
          <a:p>
            <a:pPr algn="just">
              <a:lnSpc>
                <a:spcPts val="3572"/>
              </a:lnSpc>
            </a:pPr>
            <a:r>
              <a:rPr lang="en-US" sz="2381">
                <a:solidFill>
                  <a:srgbClr val="000000"/>
                </a:solidFill>
                <a:latin typeface="Montserrat"/>
              </a:rPr>
              <a:t>berdasarkan output dari </a:t>
            </a:r>
            <a:r>
              <a:rPr lang="en-US" sz="2381">
                <a:solidFill>
                  <a:srgbClr val="000000"/>
                </a:solidFill>
                <a:latin typeface="Montserrat Bold"/>
              </a:rPr>
              <a:t>dataset.info()</a:t>
            </a:r>
            <a:r>
              <a:rPr lang="en-US" sz="2381">
                <a:solidFill>
                  <a:srgbClr val="000000"/>
                </a:solidFill>
                <a:latin typeface="Montserrat"/>
              </a:rPr>
              <a:t>, menunjukkan bahwa tidak terdapat nilai yang hilang (missing values) dalam data pelatihan (Train Data), serta tidak ada duplikasi nilai. </a:t>
            </a:r>
          </a:p>
        </p:txBody>
      </p:sp>
      <p:sp>
        <p:nvSpPr>
          <p:cNvPr name="TextBox 20" id="20"/>
          <p:cNvSpPr txBox="true"/>
          <p:nvPr/>
        </p:nvSpPr>
        <p:spPr>
          <a:xfrm rot="0">
            <a:off x="3217239" y="3184566"/>
            <a:ext cx="2046472" cy="488317"/>
          </a:xfrm>
          <a:prstGeom prst="rect">
            <a:avLst/>
          </a:prstGeom>
        </p:spPr>
        <p:txBody>
          <a:bodyPr anchor="t" rtlCol="false" tIns="0" lIns="0" bIns="0" rIns="0">
            <a:spAutoFit/>
          </a:bodyPr>
          <a:lstStyle/>
          <a:p>
            <a:pPr>
              <a:lnSpc>
                <a:spcPts val="3667"/>
              </a:lnSpc>
            </a:pPr>
            <a:r>
              <a:rPr lang="en-US" sz="3334">
                <a:solidFill>
                  <a:srgbClr val="FFFFFF"/>
                </a:solidFill>
                <a:latin typeface="Bebas Neue Cyrillic"/>
              </a:rPr>
              <a:t>Data numerik</a:t>
            </a:r>
          </a:p>
        </p:txBody>
      </p:sp>
      <p:grpSp>
        <p:nvGrpSpPr>
          <p:cNvPr name="Group 21" id="21"/>
          <p:cNvGrpSpPr/>
          <p:nvPr/>
        </p:nvGrpSpPr>
        <p:grpSpPr>
          <a:xfrm rot="0">
            <a:off x="7144451" y="2952338"/>
            <a:ext cx="2772782" cy="4015073"/>
            <a:chOff x="0" y="0"/>
            <a:chExt cx="613288" cy="888059"/>
          </a:xfrm>
        </p:grpSpPr>
        <p:sp>
          <p:nvSpPr>
            <p:cNvPr name="Freeform 22" id="22"/>
            <p:cNvSpPr/>
            <p:nvPr/>
          </p:nvSpPr>
          <p:spPr>
            <a:xfrm flipH="false" flipV="false" rot="0">
              <a:off x="0" y="0"/>
              <a:ext cx="613288" cy="888059"/>
            </a:xfrm>
            <a:custGeom>
              <a:avLst/>
              <a:gdLst/>
              <a:ahLst/>
              <a:cxnLst/>
              <a:rect r="r" b="b" t="t" l="l"/>
              <a:pathLst>
                <a:path h="888059" w="613288">
                  <a:moveTo>
                    <a:pt x="142398" y="0"/>
                  </a:moveTo>
                  <a:lnTo>
                    <a:pt x="470890" y="0"/>
                  </a:lnTo>
                  <a:cubicBezTo>
                    <a:pt x="508656" y="0"/>
                    <a:pt x="544875" y="15003"/>
                    <a:pt x="571580" y="41707"/>
                  </a:cubicBezTo>
                  <a:cubicBezTo>
                    <a:pt x="598285" y="68412"/>
                    <a:pt x="613288" y="104632"/>
                    <a:pt x="613288" y="142398"/>
                  </a:cubicBezTo>
                  <a:lnTo>
                    <a:pt x="613288" y="745662"/>
                  </a:lnTo>
                  <a:cubicBezTo>
                    <a:pt x="613288" y="824306"/>
                    <a:pt x="549534" y="888059"/>
                    <a:pt x="470890" y="888059"/>
                  </a:cubicBezTo>
                  <a:lnTo>
                    <a:pt x="142398" y="888059"/>
                  </a:lnTo>
                  <a:cubicBezTo>
                    <a:pt x="63754" y="888059"/>
                    <a:pt x="0" y="824306"/>
                    <a:pt x="0" y="745662"/>
                  </a:cubicBezTo>
                  <a:lnTo>
                    <a:pt x="0" y="142398"/>
                  </a:lnTo>
                  <a:cubicBezTo>
                    <a:pt x="0" y="63754"/>
                    <a:pt x="63754" y="0"/>
                    <a:pt x="142398" y="0"/>
                  </a:cubicBezTo>
                  <a:close/>
                </a:path>
              </a:pathLst>
            </a:custGeom>
            <a:solidFill>
              <a:srgbClr val="1183D3"/>
            </a:solidFill>
          </p:spPr>
        </p:sp>
        <p:sp>
          <p:nvSpPr>
            <p:cNvPr name="TextBox 23" id="23"/>
            <p:cNvSpPr txBox="true"/>
            <p:nvPr/>
          </p:nvSpPr>
          <p:spPr>
            <a:xfrm>
              <a:off x="0" y="0"/>
              <a:ext cx="613288" cy="888059"/>
            </a:xfrm>
            <a:prstGeom prst="rect">
              <a:avLst/>
            </a:prstGeom>
          </p:spPr>
          <p:txBody>
            <a:bodyPr anchor="ctr" rtlCol="false" tIns="50800" lIns="50800" bIns="50800" rIns="50800"/>
            <a:lstStyle/>
            <a:p>
              <a:pPr algn="ctr">
                <a:lnSpc>
                  <a:spcPts val="2160"/>
                </a:lnSpc>
              </a:pPr>
            </a:p>
          </p:txBody>
        </p:sp>
      </p:grpSp>
      <p:grpSp>
        <p:nvGrpSpPr>
          <p:cNvPr name="Group 24" id="24"/>
          <p:cNvGrpSpPr/>
          <p:nvPr/>
        </p:nvGrpSpPr>
        <p:grpSpPr>
          <a:xfrm rot="0">
            <a:off x="7544509" y="3849268"/>
            <a:ext cx="1972667" cy="2764923"/>
            <a:chOff x="0" y="0"/>
            <a:chExt cx="454793" cy="637445"/>
          </a:xfrm>
        </p:grpSpPr>
        <p:sp>
          <p:nvSpPr>
            <p:cNvPr name="Freeform 25" id="25"/>
            <p:cNvSpPr/>
            <p:nvPr/>
          </p:nvSpPr>
          <p:spPr>
            <a:xfrm flipH="false" flipV="false" rot="0">
              <a:off x="0" y="0"/>
              <a:ext cx="454793" cy="637445"/>
            </a:xfrm>
            <a:custGeom>
              <a:avLst/>
              <a:gdLst/>
              <a:ahLst/>
              <a:cxnLst/>
              <a:rect r="r" b="b" t="t" l="l"/>
              <a:pathLst>
                <a:path h="637445" w="454793">
                  <a:moveTo>
                    <a:pt x="0" y="0"/>
                  </a:moveTo>
                  <a:lnTo>
                    <a:pt x="454793" y="0"/>
                  </a:lnTo>
                  <a:lnTo>
                    <a:pt x="454793" y="637445"/>
                  </a:lnTo>
                  <a:lnTo>
                    <a:pt x="0" y="637445"/>
                  </a:lnTo>
                  <a:close/>
                </a:path>
              </a:pathLst>
            </a:custGeom>
            <a:solidFill>
              <a:srgbClr val="0A396D"/>
            </a:solidFill>
          </p:spPr>
        </p:sp>
        <p:sp>
          <p:nvSpPr>
            <p:cNvPr name="TextBox 26" id="26"/>
            <p:cNvSpPr txBox="true"/>
            <p:nvPr/>
          </p:nvSpPr>
          <p:spPr>
            <a:xfrm>
              <a:off x="0" y="-9525"/>
              <a:ext cx="454793" cy="646970"/>
            </a:xfrm>
            <a:prstGeom prst="rect">
              <a:avLst/>
            </a:prstGeom>
          </p:spPr>
          <p:txBody>
            <a:bodyPr anchor="ctr" rtlCol="false" tIns="50800" lIns="50800" bIns="50800" rIns="50800"/>
            <a:lstStyle/>
            <a:p>
              <a:pPr algn="ctr">
                <a:lnSpc>
                  <a:spcPts val="7559"/>
                </a:lnSpc>
              </a:pPr>
              <a:r>
                <a:rPr lang="en-US" sz="6299">
                  <a:solidFill>
                    <a:srgbClr val="FFFFFF"/>
                  </a:solidFill>
                  <a:latin typeface="Montserrat Bold"/>
                </a:rPr>
                <a:t>10</a:t>
              </a:r>
            </a:p>
            <a:p>
              <a:pPr algn="ctr">
                <a:lnSpc>
                  <a:spcPts val="2160"/>
                </a:lnSpc>
              </a:pPr>
              <a:r>
                <a:rPr lang="en-US" sz="1800">
                  <a:solidFill>
                    <a:srgbClr val="FFFFFF"/>
                  </a:solidFill>
                  <a:latin typeface="Montserrat Bold"/>
                </a:rPr>
                <a:t>Kolom bertipe data object64</a:t>
              </a:r>
            </a:p>
          </p:txBody>
        </p:sp>
      </p:grpSp>
      <p:sp>
        <p:nvSpPr>
          <p:cNvPr name="TextBox 27" id="27"/>
          <p:cNvSpPr txBox="true"/>
          <p:nvPr/>
        </p:nvSpPr>
        <p:spPr>
          <a:xfrm rot="0">
            <a:off x="7339207" y="3184566"/>
            <a:ext cx="2691446" cy="488317"/>
          </a:xfrm>
          <a:prstGeom prst="rect">
            <a:avLst/>
          </a:prstGeom>
        </p:spPr>
        <p:txBody>
          <a:bodyPr anchor="t" rtlCol="false" tIns="0" lIns="0" bIns="0" rIns="0">
            <a:spAutoFit/>
          </a:bodyPr>
          <a:lstStyle/>
          <a:p>
            <a:pPr>
              <a:lnSpc>
                <a:spcPts val="3667"/>
              </a:lnSpc>
            </a:pPr>
            <a:r>
              <a:rPr lang="en-US" sz="3334">
                <a:solidFill>
                  <a:srgbClr val="FFFFFF"/>
                </a:solidFill>
                <a:latin typeface="Bebas Neue Cyrillic"/>
              </a:rPr>
              <a:t>Data kategorikal</a:t>
            </a:r>
          </a:p>
        </p:txBody>
      </p:sp>
      <p:sp>
        <p:nvSpPr>
          <p:cNvPr name="TextBox 28" id="28"/>
          <p:cNvSpPr txBox="true"/>
          <p:nvPr/>
        </p:nvSpPr>
        <p:spPr>
          <a:xfrm rot="0">
            <a:off x="344395" y="298560"/>
            <a:ext cx="3835050" cy="439017"/>
          </a:xfrm>
          <a:prstGeom prst="rect">
            <a:avLst/>
          </a:prstGeom>
        </p:spPr>
        <p:txBody>
          <a:bodyPr anchor="t" rtlCol="false" tIns="0" lIns="0" bIns="0" rIns="0">
            <a:spAutoFit/>
          </a:bodyPr>
          <a:lstStyle/>
          <a:p>
            <a:pPr>
              <a:lnSpc>
                <a:spcPts val="3375"/>
              </a:lnSpc>
            </a:pPr>
            <a:r>
              <a:rPr lang="en-US" sz="3068">
                <a:solidFill>
                  <a:srgbClr val="FF5757"/>
                </a:solidFill>
                <a:latin typeface="Bebas Neue Cyrillic"/>
              </a:rPr>
              <a:t>data understanding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2450084"/>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823030" y="3189280"/>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3030" y="7549642"/>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818258" y="0"/>
            <a:ext cx="5469742" cy="10287000"/>
            <a:chOff x="0" y="0"/>
            <a:chExt cx="1796321" cy="3378358"/>
          </a:xfrm>
        </p:grpSpPr>
        <p:sp>
          <p:nvSpPr>
            <p:cNvPr name="Freeform 6" id="6"/>
            <p:cNvSpPr/>
            <p:nvPr/>
          </p:nvSpPr>
          <p:spPr>
            <a:xfrm flipH="false" flipV="false" rot="0">
              <a:off x="0" y="0"/>
              <a:ext cx="1796321" cy="3378359"/>
            </a:xfrm>
            <a:custGeom>
              <a:avLst/>
              <a:gdLst/>
              <a:ahLst/>
              <a:cxnLst/>
              <a:rect r="r" b="b" t="t" l="l"/>
              <a:pathLst>
                <a:path h="3378359" w="1796321">
                  <a:moveTo>
                    <a:pt x="0" y="0"/>
                  </a:moveTo>
                  <a:lnTo>
                    <a:pt x="1796321" y="0"/>
                  </a:lnTo>
                  <a:lnTo>
                    <a:pt x="1796321" y="3378359"/>
                  </a:lnTo>
                  <a:lnTo>
                    <a:pt x="0" y="3378359"/>
                  </a:lnTo>
                  <a:close/>
                </a:path>
              </a:pathLst>
            </a:custGeom>
            <a:solidFill>
              <a:srgbClr val="0A396D"/>
            </a:solidFill>
          </p:spPr>
        </p:sp>
        <p:sp>
          <p:nvSpPr>
            <p:cNvPr name="TextBox 7" id="7"/>
            <p:cNvSpPr txBox="true"/>
            <p:nvPr/>
          </p:nvSpPr>
          <p:spPr>
            <a:xfrm>
              <a:off x="0" y="0"/>
              <a:ext cx="1796321" cy="3378358"/>
            </a:xfrm>
            <a:prstGeom prst="rect">
              <a:avLst/>
            </a:prstGeom>
          </p:spPr>
          <p:txBody>
            <a:bodyPr anchor="ctr" rtlCol="false" tIns="50800" lIns="50800" bIns="50800" rIns="50800"/>
            <a:lstStyle/>
            <a:p>
              <a:pPr algn="ctr">
                <a:lnSpc>
                  <a:spcPts val="2160"/>
                </a:lnSpc>
              </a:pPr>
            </a:p>
          </p:txBody>
        </p:sp>
      </p:grpSp>
      <p:grpSp>
        <p:nvGrpSpPr>
          <p:cNvPr name="Group 8" id="8"/>
          <p:cNvGrpSpPr/>
          <p:nvPr/>
        </p:nvGrpSpPr>
        <p:grpSpPr>
          <a:xfrm rot="0">
            <a:off x="10100569" y="108268"/>
            <a:ext cx="8187431" cy="5035232"/>
            <a:chOff x="0" y="0"/>
            <a:chExt cx="10916574" cy="6713643"/>
          </a:xfrm>
        </p:grpSpPr>
        <p:pic>
          <p:nvPicPr>
            <p:cNvPr name="Picture 9" id="9"/>
            <p:cNvPicPr>
              <a:picLocks noChangeAspect="true"/>
            </p:cNvPicPr>
            <p:nvPr/>
          </p:nvPicPr>
          <p:blipFill>
            <a:blip r:embed="rId4"/>
            <a:srcRect l="4412" t="0" r="4412" b="0"/>
            <a:stretch>
              <a:fillRect/>
            </a:stretch>
          </p:blipFill>
          <p:spPr>
            <a:xfrm flipH="false" flipV="false">
              <a:off x="0" y="0"/>
              <a:ext cx="10916574" cy="6713643"/>
            </a:xfrm>
            <a:prstGeom prst="rect">
              <a:avLst/>
            </a:prstGeom>
          </p:spPr>
        </p:pic>
      </p:grpSp>
      <p:sp>
        <p:nvSpPr>
          <p:cNvPr name="Freeform 10" id="10"/>
          <p:cNvSpPr/>
          <p:nvPr/>
        </p:nvSpPr>
        <p:spPr>
          <a:xfrm flipH="false" flipV="false" rot="0">
            <a:off x="11728734" y="566579"/>
            <a:ext cx="1775821" cy="1569180"/>
          </a:xfrm>
          <a:custGeom>
            <a:avLst/>
            <a:gdLst/>
            <a:ahLst/>
            <a:cxnLst/>
            <a:rect r="r" b="b" t="t" l="l"/>
            <a:pathLst>
              <a:path h="1569180" w="1775821">
                <a:moveTo>
                  <a:pt x="0" y="0"/>
                </a:moveTo>
                <a:lnTo>
                  <a:pt x="1775821" y="0"/>
                </a:lnTo>
                <a:lnTo>
                  <a:pt x="1775821" y="1569180"/>
                </a:lnTo>
                <a:lnTo>
                  <a:pt x="0" y="15691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053172" y="2572023"/>
            <a:ext cx="1270468" cy="1122631"/>
          </a:xfrm>
          <a:custGeom>
            <a:avLst/>
            <a:gdLst/>
            <a:ahLst/>
            <a:cxnLst/>
            <a:rect r="r" b="b" t="t" l="l"/>
            <a:pathLst>
              <a:path h="1122631" w="1270468">
                <a:moveTo>
                  <a:pt x="0" y="0"/>
                </a:moveTo>
                <a:lnTo>
                  <a:pt x="1270467" y="0"/>
                </a:lnTo>
                <a:lnTo>
                  <a:pt x="1270467" y="1122631"/>
                </a:lnTo>
                <a:lnTo>
                  <a:pt x="0" y="1122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100569" y="5407250"/>
            <a:ext cx="8187431" cy="4879750"/>
          </a:xfrm>
          <a:custGeom>
            <a:avLst/>
            <a:gdLst/>
            <a:ahLst/>
            <a:cxnLst/>
            <a:rect r="r" b="b" t="t" l="l"/>
            <a:pathLst>
              <a:path h="4879750" w="8187431">
                <a:moveTo>
                  <a:pt x="0" y="0"/>
                </a:moveTo>
                <a:lnTo>
                  <a:pt x="8187431" y="0"/>
                </a:lnTo>
                <a:lnTo>
                  <a:pt x="8187431" y="4879750"/>
                </a:lnTo>
                <a:lnTo>
                  <a:pt x="0" y="4879750"/>
                </a:lnTo>
                <a:lnTo>
                  <a:pt x="0" y="0"/>
                </a:lnTo>
                <a:close/>
              </a:path>
            </a:pathLst>
          </a:custGeom>
          <a:blipFill>
            <a:blip r:embed="rId7"/>
            <a:stretch>
              <a:fillRect l="0" t="-1676" r="0" b="-1676"/>
            </a:stretch>
          </a:blipFill>
        </p:spPr>
      </p:sp>
      <p:sp>
        <p:nvSpPr>
          <p:cNvPr name="TextBox 13" id="13"/>
          <p:cNvSpPr txBox="true"/>
          <p:nvPr/>
        </p:nvSpPr>
        <p:spPr>
          <a:xfrm rot="0">
            <a:off x="344395" y="298560"/>
            <a:ext cx="3835050" cy="439017"/>
          </a:xfrm>
          <a:prstGeom prst="rect">
            <a:avLst/>
          </a:prstGeom>
        </p:spPr>
        <p:txBody>
          <a:bodyPr anchor="t" rtlCol="false" tIns="0" lIns="0" bIns="0" rIns="0">
            <a:spAutoFit/>
          </a:bodyPr>
          <a:lstStyle/>
          <a:p>
            <a:pPr>
              <a:lnSpc>
                <a:spcPts val="3375"/>
              </a:lnSpc>
            </a:pPr>
            <a:r>
              <a:rPr lang="en-US" sz="3068">
                <a:solidFill>
                  <a:srgbClr val="FF5757"/>
                </a:solidFill>
                <a:latin typeface="Bebas Neue Cyrillic"/>
              </a:rPr>
              <a:t>Exploratory Data analysis</a:t>
            </a:r>
          </a:p>
        </p:txBody>
      </p:sp>
      <p:sp>
        <p:nvSpPr>
          <p:cNvPr name="TextBox 14" id="14"/>
          <p:cNvSpPr txBox="true"/>
          <p:nvPr/>
        </p:nvSpPr>
        <p:spPr>
          <a:xfrm rot="0">
            <a:off x="1566697" y="2764409"/>
            <a:ext cx="7282444" cy="16021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Pola Berlangganan: Jakarta memiliki 5031 pelanggan berlangganan (71.4%), sementara Bandung hanya memiliki 2012 pelanggan (28.6%). Ini bisa menunjukkan bahwa layanan lebih diminati atau memiliki lebih banyak penetrasi pasar di Jakarta.</a:t>
            </a:r>
          </a:p>
          <a:p>
            <a:pPr algn="just">
              <a:lnSpc>
                <a:spcPts val="2550"/>
              </a:lnSpc>
            </a:pPr>
          </a:p>
        </p:txBody>
      </p:sp>
      <p:sp>
        <p:nvSpPr>
          <p:cNvPr name="TextBox 15" id="15"/>
          <p:cNvSpPr txBox="true"/>
          <p:nvPr/>
        </p:nvSpPr>
        <p:spPr>
          <a:xfrm rot="0">
            <a:off x="1566697" y="4642738"/>
            <a:ext cx="7282444" cy="19259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Fokus Pemasaran: Perusahaan bisa mempertimbangkan strategi pemasaran atau promosi khusus untuk mempertahankan dan meningkatkan pangsa pasar di Jakarta. Di sisi lain, Perusahaan juga dapat mempertimbangkan strategi khusus untuk meningkatkan jumlah pelanggan di Bandung.</a:t>
            </a:r>
          </a:p>
          <a:p>
            <a:pPr algn="just">
              <a:lnSpc>
                <a:spcPts val="2550"/>
              </a:lnSpc>
            </a:pPr>
          </a:p>
        </p:txBody>
      </p:sp>
      <p:sp>
        <p:nvSpPr>
          <p:cNvPr name="Freeform 16" id="16"/>
          <p:cNvSpPr/>
          <p:nvPr/>
        </p:nvSpPr>
        <p:spPr>
          <a:xfrm flipH="false" flipV="false" rot="0">
            <a:off x="823030" y="5286078"/>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566697" y="6962084"/>
            <a:ext cx="7282444" cy="19259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Feedback Pelanggan: Mengumpulkan umpan balik dari pelanggan di kedua kota akan membantu Perusahaan memahami alasan di balik perbedaan jumlah pelanggan. Mungkin ada faktor-faktor seperti preferensi lokal, perbedaan kebutuhan, atau perbedaan harga yang mempengaruhi.</a:t>
            </a:r>
          </a:p>
          <a:p>
            <a:pPr algn="just">
              <a:lnSpc>
                <a:spcPts val="2550"/>
              </a:lnSpc>
            </a:pPr>
          </a:p>
        </p:txBody>
      </p:sp>
      <p:sp>
        <p:nvSpPr>
          <p:cNvPr name="TextBox 18" id="18"/>
          <p:cNvSpPr txBox="true"/>
          <p:nvPr/>
        </p:nvSpPr>
        <p:spPr>
          <a:xfrm rot="0">
            <a:off x="733841" y="1057275"/>
            <a:ext cx="8115300" cy="10784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Analisis lokasi pelanggan :</a:t>
            </a:r>
          </a:p>
          <a:p>
            <a:pPr algn="just">
              <a:lnSpc>
                <a:spcPts val="1551"/>
              </a:lnSpc>
            </a:pPr>
            <a:r>
              <a:rPr lang="en-US" sz="1410">
                <a:solidFill>
                  <a:srgbClr val="0A396D"/>
                </a:solidFill>
                <a:latin typeface="Montserrat"/>
              </a:rPr>
              <a:t>Memeriksa persebaran lokasi pelanggan untuk memahami seberapa banyak pelanggan telah menggunakan layanan.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2450084"/>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823030" y="3984286"/>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3030" y="7024665"/>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818258" y="0"/>
            <a:ext cx="5469742" cy="10287000"/>
            <a:chOff x="0" y="0"/>
            <a:chExt cx="1796321" cy="3378358"/>
          </a:xfrm>
        </p:grpSpPr>
        <p:sp>
          <p:nvSpPr>
            <p:cNvPr name="Freeform 6" id="6"/>
            <p:cNvSpPr/>
            <p:nvPr/>
          </p:nvSpPr>
          <p:spPr>
            <a:xfrm flipH="false" flipV="false" rot="0">
              <a:off x="0" y="0"/>
              <a:ext cx="1796321" cy="3378359"/>
            </a:xfrm>
            <a:custGeom>
              <a:avLst/>
              <a:gdLst/>
              <a:ahLst/>
              <a:cxnLst/>
              <a:rect r="r" b="b" t="t" l="l"/>
              <a:pathLst>
                <a:path h="3378359" w="1796321">
                  <a:moveTo>
                    <a:pt x="0" y="0"/>
                  </a:moveTo>
                  <a:lnTo>
                    <a:pt x="1796321" y="0"/>
                  </a:lnTo>
                  <a:lnTo>
                    <a:pt x="1796321" y="3378359"/>
                  </a:lnTo>
                  <a:lnTo>
                    <a:pt x="0" y="3378359"/>
                  </a:lnTo>
                  <a:close/>
                </a:path>
              </a:pathLst>
            </a:custGeom>
            <a:solidFill>
              <a:srgbClr val="0A396D"/>
            </a:solidFill>
          </p:spPr>
        </p:sp>
        <p:sp>
          <p:nvSpPr>
            <p:cNvPr name="TextBox 7" id="7"/>
            <p:cNvSpPr txBox="true"/>
            <p:nvPr/>
          </p:nvSpPr>
          <p:spPr>
            <a:xfrm>
              <a:off x="0" y="0"/>
              <a:ext cx="1796321" cy="3378358"/>
            </a:xfrm>
            <a:prstGeom prst="rect">
              <a:avLst/>
            </a:prstGeom>
          </p:spPr>
          <p:txBody>
            <a:bodyPr anchor="ctr" rtlCol="false" tIns="50800" lIns="50800" bIns="50800" rIns="50800"/>
            <a:lstStyle/>
            <a:p>
              <a:pPr algn="ctr">
                <a:lnSpc>
                  <a:spcPts val="2160"/>
                </a:lnSpc>
              </a:pPr>
            </a:p>
          </p:txBody>
        </p:sp>
      </p:grpSp>
      <p:sp>
        <p:nvSpPr>
          <p:cNvPr name="TextBox 8" id="8"/>
          <p:cNvSpPr txBox="true"/>
          <p:nvPr/>
        </p:nvSpPr>
        <p:spPr>
          <a:xfrm rot="0">
            <a:off x="1566697" y="2764409"/>
            <a:ext cx="7282444" cy="28975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Analisis kolom 'Tenure Months' menunjukkan bahwa mayoritas dari 7043 pelanggan adalah pelanggan baru atau relatif baru, dengan rata-rata tenur sekitar 32.37 bulan dan sebaran yang signifikan (standar deviasi 24.56). Kuartil pertama (25%) menunjukkan bahwa sekelompok pelanggan memiliki tenur kurang dari atau sama dengan 9 bulan, sementara kuartil ketiga (75%) menandakan bahwa sebagian besar pelanggan menggunakan layanan selama kurang dari atau sama dengan 55 bulan.</a:t>
            </a:r>
          </a:p>
        </p:txBody>
      </p:sp>
      <p:sp>
        <p:nvSpPr>
          <p:cNvPr name="TextBox 9" id="9"/>
          <p:cNvSpPr txBox="true"/>
          <p:nvPr/>
        </p:nvSpPr>
        <p:spPr>
          <a:xfrm rot="0">
            <a:off x="1566697" y="6290563"/>
            <a:ext cx="7282444" cy="192595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Dengan nilai minimum 0 bulan, ada pelanggan baru, sementara nilai maksimum 72 bulan menunjukkan adanya kelompok setia atau berlangganan selama periode yang lebih lama, mungkin mencapai 6 tahun. Kesimpulannya, mayoritas pelanggan adalah pelanggan baru, tetapi ada juga kelompok pelanggan yang telah berlangganan selama waktu yang lebih lama.</a:t>
            </a:r>
          </a:p>
        </p:txBody>
      </p:sp>
      <p:sp>
        <p:nvSpPr>
          <p:cNvPr name="TextBox 10" id="10"/>
          <p:cNvSpPr txBox="true"/>
          <p:nvPr/>
        </p:nvSpPr>
        <p:spPr>
          <a:xfrm rot="0">
            <a:off x="733841" y="1057275"/>
            <a:ext cx="8115300" cy="10784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Analisis Tenure Months :</a:t>
            </a:r>
          </a:p>
          <a:p>
            <a:pPr algn="just">
              <a:lnSpc>
                <a:spcPts val="1551"/>
              </a:lnSpc>
            </a:pPr>
            <a:r>
              <a:rPr lang="en-US" sz="1410">
                <a:solidFill>
                  <a:srgbClr val="0A396D"/>
                </a:solidFill>
                <a:latin typeface="Montserrat"/>
              </a:rPr>
              <a:t>Memeriksa distribusi tenur pelanggan untuk memahami seberapa lama rata-rata pelanggan telah menggunakan layanan.</a:t>
            </a:r>
          </a:p>
        </p:txBody>
      </p:sp>
      <p:grpSp>
        <p:nvGrpSpPr>
          <p:cNvPr name="Group 11" id="11"/>
          <p:cNvGrpSpPr/>
          <p:nvPr/>
        </p:nvGrpSpPr>
        <p:grpSpPr>
          <a:xfrm rot="0">
            <a:off x="10362129" y="-15808"/>
            <a:ext cx="7925871" cy="4893684"/>
            <a:chOff x="0" y="0"/>
            <a:chExt cx="10567828" cy="6524912"/>
          </a:xfrm>
        </p:grpSpPr>
        <p:pic>
          <p:nvPicPr>
            <p:cNvPr name="Picture 12" id="12"/>
            <p:cNvPicPr>
              <a:picLocks noChangeAspect="true"/>
            </p:cNvPicPr>
            <p:nvPr/>
          </p:nvPicPr>
          <p:blipFill>
            <a:blip r:embed="rId4"/>
            <a:srcRect l="1429" t="0" r="1429" b="0"/>
            <a:stretch>
              <a:fillRect/>
            </a:stretch>
          </p:blipFill>
          <p:spPr>
            <a:xfrm flipH="false" flipV="false">
              <a:off x="0" y="0"/>
              <a:ext cx="10567828" cy="6524912"/>
            </a:xfrm>
            <a:prstGeom prst="rect">
              <a:avLst/>
            </a:prstGeom>
          </p:spPr>
        </p:pic>
      </p:grpSp>
      <p:sp>
        <p:nvSpPr>
          <p:cNvPr name="Freeform 13" id="13"/>
          <p:cNvSpPr/>
          <p:nvPr/>
        </p:nvSpPr>
        <p:spPr>
          <a:xfrm flipH="false" flipV="false" rot="0">
            <a:off x="10362129" y="5062448"/>
            <a:ext cx="7925871" cy="5224552"/>
          </a:xfrm>
          <a:custGeom>
            <a:avLst/>
            <a:gdLst/>
            <a:ahLst/>
            <a:cxnLst/>
            <a:rect r="r" b="b" t="t" l="l"/>
            <a:pathLst>
              <a:path h="5224552" w="7925871">
                <a:moveTo>
                  <a:pt x="0" y="0"/>
                </a:moveTo>
                <a:lnTo>
                  <a:pt x="7925871" y="0"/>
                </a:lnTo>
                <a:lnTo>
                  <a:pt x="7925871" y="5224552"/>
                </a:lnTo>
                <a:lnTo>
                  <a:pt x="0" y="5224552"/>
                </a:lnTo>
                <a:lnTo>
                  <a:pt x="0" y="0"/>
                </a:lnTo>
                <a:close/>
              </a:path>
            </a:pathLst>
          </a:custGeom>
          <a:blipFill>
            <a:blip r:embed="rId5"/>
            <a:stretch>
              <a:fillRect l="-898" t="0" r="-898"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733841" y="3288941"/>
            <a:ext cx="909911" cy="0"/>
          </a:xfrm>
          <a:prstGeom prst="line">
            <a:avLst/>
          </a:prstGeom>
          <a:ln cap="rnd" w="38100">
            <a:solidFill>
              <a:srgbClr val="FF5757"/>
            </a:solidFill>
            <a:prstDash val="solid"/>
            <a:headEnd type="none" len="sm" w="sm"/>
            <a:tailEnd type="none" len="sm" w="sm"/>
          </a:ln>
        </p:spPr>
      </p:sp>
      <p:sp>
        <p:nvSpPr>
          <p:cNvPr name="Freeform 3" id="3"/>
          <p:cNvSpPr/>
          <p:nvPr/>
        </p:nvSpPr>
        <p:spPr>
          <a:xfrm flipH="false" flipV="false" rot="0">
            <a:off x="756628" y="3875358"/>
            <a:ext cx="544144" cy="505374"/>
          </a:xfrm>
          <a:custGeom>
            <a:avLst/>
            <a:gdLst/>
            <a:ahLst/>
            <a:cxnLst/>
            <a:rect r="r" b="b" t="t" l="l"/>
            <a:pathLst>
              <a:path h="505374" w="544144">
                <a:moveTo>
                  <a:pt x="0" y="0"/>
                </a:moveTo>
                <a:lnTo>
                  <a:pt x="544144" y="0"/>
                </a:lnTo>
                <a:lnTo>
                  <a:pt x="544144" y="505374"/>
                </a:lnTo>
                <a:lnTo>
                  <a:pt x="0" y="505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818258" y="0"/>
            <a:ext cx="5469742" cy="10287000"/>
            <a:chOff x="0" y="0"/>
            <a:chExt cx="1796321" cy="3378358"/>
          </a:xfrm>
        </p:grpSpPr>
        <p:sp>
          <p:nvSpPr>
            <p:cNvPr name="Freeform 5" id="5"/>
            <p:cNvSpPr/>
            <p:nvPr/>
          </p:nvSpPr>
          <p:spPr>
            <a:xfrm flipH="false" flipV="false" rot="0">
              <a:off x="0" y="0"/>
              <a:ext cx="1796321" cy="3378359"/>
            </a:xfrm>
            <a:custGeom>
              <a:avLst/>
              <a:gdLst/>
              <a:ahLst/>
              <a:cxnLst/>
              <a:rect r="r" b="b" t="t" l="l"/>
              <a:pathLst>
                <a:path h="3378359" w="1796321">
                  <a:moveTo>
                    <a:pt x="0" y="0"/>
                  </a:moveTo>
                  <a:lnTo>
                    <a:pt x="1796321" y="0"/>
                  </a:lnTo>
                  <a:lnTo>
                    <a:pt x="1796321" y="3378359"/>
                  </a:lnTo>
                  <a:lnTo>
                    <a:pt x="0" y="3378359"/>
                  </a:lnTo>
                  <a:close/>
                </a:path>
              </a:pathLst>
            </a:custGeom>
            <a:solidFill>
              <a:srgbClr val="0A396D"/>
            </a:solidFill>
          </p:spPr>
        </p:sp>
        <p:sp>
          <p:nvSpPr>
            <p:cNvPr name="TextBox 6" id="6"/>
            <p:cNvSpPr txBox="true"/>
            <p:nvPr/>
          </p:nvSpPr>
          <p:spPr>
            <a:xfrm>
              <a:off x="0" y="0"/>
              <a:ext cx="1796321" cy="3378358"/>
            </a:xfrm>
            <a:prstGeom prst="rect">
              <a:avLst/>
            </a:prstGeom>
          </p:spPr>
          <p:txBody>
            <a:bodyPr anchor="ctr" rtlCol="false" tIns="50800" lIns="50800" bIns="50800" rIns="50800"/>
            <a:lstStyle/>
            <a:p>
              <a:pPr algn="ctr">
                <a:lnSpc>
                  <a:spcPts val="2160"/>
                </a:lnSpc>
              </a:pPr>
            </a:p>
          </p:txBody>
        </p:sp>
      </p:grpSp>
      <p:sp>
        <p:nvSpPr>
          <p:cNvPr name="TextBox 7" id="7"/>
          <p:cNvSpPr txBox="true"/>
          <p:nvPr/>
        </p:nvSpPr>
        <p:spPr>
          <a:xfrm rot="0">
            <a:off x="1566697" y="3627031"/>
            <a:ext cx="7282444" cy="954404"/>
          </a:xfrm>
          <a:prstGeom prst="rect">
            <a:avLst/>
          </a:prstGeom>
        </p:spPr>
        <p:txBody>
          <a:bodyPr anchor="t" rtlCol="false" tIns="0" lIns="0" bIns="0" rIns="0">
            <a:spAutoFit/>
          </a:bodyPr>
          <a:lstStyle/>
          <a:p>
            <a:pPr algn="just">
              <a:lnSpc>
                <a:spcPts val="2550"/>
              </a:lnSpc>
            </a:pPr>
            <a:r>
              <a:rPr lang="en-US" sz="1700">
                <a:solidFill>
                  <a:srgbClr val="000000"/>
                </a:solidFill>
                <a:latin typeface="Montserrat"/>
              </a:rPr>
              <a:t>Visualisasi dibawah menunjukkan bahwa sebagian besar pelanggan menggunakan perangkat kelas High End, diikuti oleh kelas Mid End dan Low End.</a:t>
            </a:r>
          </a:p>
        </p:txBody>
      </p:sp>
      <p:sp>
        <p:nvSpPr>
          <p:cNvPr name="TextBox 8" id="8"/>
          <p:cNvSpPr txBox="true"/>
          <p:nvPr/>
        </p:nvSpPr>
        <p:spPr>
          <a:xfrm rot="0">
            <a:off x="733841" y="1057275"/>
            <a:ext cx="8115300" cy="1954784"/>
          </a:xfrm>
          <a:prstGeom prst="rect">
            <a:avLst/>
          </a:prstGeom>
        </p:spPr>
        <p:txBody>
          <a:bodyPr anchor="t" rtlCol="false" tIns="0" lIns="0" bIns="0" rIns="0">
            <a:spAutoFit/>
          </a:bodyPr>
          <a:lstStyle/>
          <a:p>
            <a:pPr>
              <a:lnSpc>
                <a:spcPts val="5423"/>
              </a:lnSpc>
            </a:pPr>
            <a:r>
              <a:rPr lang="en-US" sz="4930">
                <a:solidFill>
                  <a:srgbClr val="0A396D"/>
                </a:solidFill>
                <a:latin typeface="Bebas Neue Cyrillic"/>
              </a:rPr>
              <a:t>Penggunaan produk &amp; layanan  Tambahan :</a:t>
            </a:r>
          </a:p>
          <a:p>
            <a:pPr algn="just">
              <a:lnSpc>
                <a:spcPts val="1551"/>
              </a:lnSpc>
            </a:pPr>
            <a:r>
              <a:rPr lang="en-US" sz="1410">
                <a:solidFill>
                  <a:srgbClr val="0A396D"/>
                </a:solidFill>
                <a:latin typeface="Montserrat"/>
              </a:rPr>
              <a:t>Mengidentifikasi seberapa banyak pelanggan menggunakan layanan tambahan seperti Games Product, Music Product, Education Product, Call Center, Video Product, dan MyApp.</a:t>
            </a:r>
          </a:p>
        </p:txBody>
      </p:sp>
      <p:sp>
        <p:nvSpPr>
          <p:cNvPr name="Freeform 9" id="9"/>
          <p:cNvSpPr/>
          <p:nvPr/>
        </p:nvSpPr>
        <p:spPr>
          <a:xfrm flipH="false" flipV="false" rot="0">
            <a:off x="1566697" y="4725801"/>
            <a:ext cx="9048387" cy="5561199"/>
          </a:xfrm>
          <a:custGeom>
            <a:avLst/>
            <a:gdLst/>
            <a:ahLst/>
            <a:cxnLst/>
            <a:rect r="r" b="b" t="t" l="l"/>
            <a:pathLst>
              <a:path h="5561199" w="9048387">
                <a:moveTo>
                  <a:pt x="0" y="0"/>
                </a:moveTo>
                <a:lnTo>
                  <a:pt x="9048386" y="0"/>
                </a:lnTo>
                <a:lnTo>
                  <a:pt x="9048386" y="5561199"/>
                </a:lnTo>
                <a:lnTo>
                  <a:pt x="0" y="5561199"/>
                </a:lnTo>
                <a:lnTo>
                  <a:pt x="0" y="0"/>
                </a:lnTo>
                <a:close/>
              </a:path>
            </a:pathLst>
          </a:custGeom>
          <a:blipFill>
            <a:blip r:embed="rId4"/>
            <a:stretch>
              <a:fillRect l="0" t="0" r="0" b="0"/>
            </a:stretch>
          </a:blipFill>
        </p:spPr>
      </p:sp>
      <p:sp>
        <p:nvSpPr>
          <p:cNvPr name="Freeform 10" id="10"/>
          <p:cNvSpPr/>
          <p:nvPr/>
        </p:nvSpPr>
        <p:spPr>
          <a:xfrm flipH="false" flipV="false" rot="0">
            <a:off x="13355370" y="3142850"/>
            <a:ext cx="4395518" cy="4363551"/>
          </a:xfrm>
          <a:custGeom>
            <a:avLst/>
            <a:gdLst/>
            <a:ahLst/>
            <a:cxnLst/>
            <a:rect r="r" b="b" t="t" l="l"/>
            <a:pathLst>
              <a:path h="4363551" w="4395518">
                <a:moveTo>
                  <a:pt x="0" y="0"/>
                </a:moveTo>
                <a:lnTo>
                  <a:pt x="4395518" y="0"/>
                </a:lnTo>
                <a:lnTo>
                  <a:pt x="4395518" y="4363550"/>
                </a:lnTo>
                <a:lnTo>
                  <a:pt x="0" y="43635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DAFz7Rv5cNA</dc:identifier>
  <dcterms:modified xsi:type="dcterms:W3CDTF">2011-08-01T06:04:30Z</dcterms:modified>
  <cp:revision>1</cp:revision>
  <dc:title>DSW - NumberOne Team</dc:title>
</cp:coreProperties>
</file>